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9" r:id="rId3"/>
    <p:sldId id="269" r:id="rId4"/>
    <p:sldId id="281" r:id="rId5"/>
    <p:sldId id="301" r:id="rId6"/>
    <p:sldId id="272" r:id="rId7"/>
    <p:sldId id="264" r:id="rId8"/>
    <p:sldId id="261" r:id="rId9"/>
    <p:sldId id="267" r:id="rId10"/>
    <p:sldId id="302" r:id="rId11"/>
    <p:sldId id="283" r:id="rId12"/>
    <p:sldId id="274" r:id="rId13"/>
    <p:sldId id="284" r:id="rId14"/>
    <p:sldId id="303" r:id="rId15"/>
    <p:sldId id="285" r:id="rId16"/>
    <p:sldId id="286" r:id="rId17"/>
    <p:sldId id="287" r:id="rId18"/>
    <p:sldId id="305" r:id="rId19"/>
    <p:sldId id="288" r:id="rId20"/>
    <p:sldId id="289" r:id="rId21"/>
    <p:sldId id="290" r:id="rId22"/>
    <p:sldId id="291" r:id="rId23"/>
    <p:sldId id="292" r:id="rId24"/>
    <p:sldId id="294" r:id="rId25"/>
    <p:sldId id="295" r:id="rId26"/>
    <p:sldId id="296" r:id="rId27"/>
    <p:sldId id="297" r:id="rId28"/>
    <p:sldId id="298" r:id="rId29"/>
    <p:sldId id="299" r:id="rId30"/>
    <p:sldId id="300" r:id="rId31"/>
    <p:sldId id="279" r:id="rId32"/>
    <p:sldId id="276" r:id="rId33"/>
    <p:sldId id="277" r:id="rId34"/>
    <p:sldId id="30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67" autoAdjust="0"/>
    <p:restoredTop sz="87861" autoAdjust="0"/>
  </p:normalViewPr>
  <p:slideViewPr>
    <p:cSldViewPr snapToGrid="0" snapToObjects="1">
      <p:cViewPr>
        <p:scale>
          <a:sx n="54" d="100"/>
          <a:sy n="54" d="100"/>
        </p:scale>
        <p:origin x="-768" y="9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93"/>
    </p:cViewPr>
  </p:sorterViewPr>
  <p:notesViewPr>
    <p:cSldViewPr snapToGrid="0" snapToObjects="1">
      <p:cViewPr varScale="1">
        <p:scale>
          <a:sx n="45" d="100"/>
          <a:sy n="45" d="100"/>
        </p:scale>
        <p:origin x="-3000"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43229F-F07F-9247-ACBF-6EF9577EE5B9}" type="datetimeFigureOut">
              <a:rPr lang="en-US" smtClean="0"/>
              <a:pPr/>
              <a:t>11/19/2015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14D49E-6F50-C947-9090-02B3F762AE68}" type="slidenum">
              <a:rPr lang="en-US" smtClean="0"/>
              <a:pPr/>
              <a:t>‹#›</a:t>
            </a:fld>
            <a:endParaRPr lang="en-US"/>
          </a:p>
        </p:txBody>
      </p:sp>
    </p:spTree>
    <p:extLst>
      <p:ext uri="{BB962C8B-B14F-4D97-AF65-F5344CB8AC3E}">
        <p14:creationId xmlns:p14="http://schemas.microsoft.com/office/powerpoint/2010/main" xmlns="" val="20170452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4D49E-6F50-C947-9090-02B3F762AE68}" type="slidenum">
              <a:rPr lang="en-US" smtClean="0"/>
              <a:pPr/>
              <a:t>1</a:t>
            </a:fld>
            <a:endParaRPr lang="en-US"/>
          </a:p>
        </p:txBody>
      </p:sp>
    </p:spTree>
    <p:extLst>
      <p:ext uri="{BB962C8B-B14F-4D97-AF65-F5344CB8AC3E}">
        <p14:creationId xmlns:p14="http://schemas.microsoft.com/office/powerpoint/2010/main" xmlns="" val="3083473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4D49E-6F50-C947-9090-02B3F762AE68}" type="slidenum">
              <a:rPr lang="en-US" smtClean="0"/>
              <a:pPr/>
              <a:t>10</a:t>
            </a:fld>
            <a:endParaRPr lang="en-US"/>
          </a:p>
        </p:txBody>
      </p:sp>
    </p:spTree>
    <p:extLst>
      <p:ext uri="{BB962C8B-B14F-4D97-AF65-F5344CB8AC3E}">
        <p14:creationId xmlns:p14="http://schemas.microsoft.com/office/powerpoint/2010/main" xmlns="" val="3083473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4D49E-6F50-C947-9090-02B3F762AE68}" type="slidenum">
              <a:rPr lang="en-US" smtClean="0"/>
              <a:pPr/>
              <a:t>34</a:t>
            </a:fld>
            <a:endParaRPr lang="en-US"/>
          </a:p>
        </p:txBody>
      </p:sp>
    </p:spTree>
    <p:extLst>
      <p:ext uri="{BB962C8B-B14F-4D97-AF65-F5344CB8AC3E}">
        <p14:creationId xmlns:p14="http://schemas.microsoft.com/office/powerpoint/2010/main" xmlns="" val="3083473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4D8DEE8-7A87-4E01-8ADE-4C49CDD43F74}" type="datetime1">
              <a:rPr lang="en-US" smtClean="0"/>
              <a:pPr/>
              <a:t>11/19/2015</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pPr algn="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F9461-E3EB-40CD-B93F-E5CBBBD8E0BA}"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7543-9AAE-4E9F-B28C-4FCCFD07D4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578FA3-38AD-400D-A4D2-18E8EF129E5F}" type="datetime1">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7886C9C-DC18-4195-8FD5-A50AA931D4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4A8BBF0-342D-409A-9C0A-B1B451E92883}" type="datetime1">
              <a:rPr lang="en-US" smtClean="0"/>
              <a:pPr/>
              <a:t>11/19/2015</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lgn="r"/>
            <a:fld id="{F7886C9C-DC18-4195-8FD5-A50AA931D419}" type="slidenum">
              <a:rPr lang="en-US" smtClean="0"/>
              <a:pPr algn="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5DA190-4BDC-4D39-B5BB-A14B3E8B1B3D}" type="datetime1">
              <a:rPr lang="en-US" smtClean="0"/>
              <a:pPr/>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1D52F2-9B11-4FC0-9217-7D20B3AC9849}" type="datetime1">
              <a:rPr lang="en-US" smtClean="0"/>
              <a:pPr/>
              <a:t>11/19/2015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F13737-8506-438E-ABC0-0BE7E06DCCA6}" type="datetime1">
              <a:rPr lang="en-US" smtClean="0"/>
              <a:pPr/>
              <a:t>11/19/2015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41D58AA-1C84-40C9-BFEE-631CCB17636C}" type="datetime1">
              <a:rPr lang="en-US" smtClean="0"/>
              <a:pPr/>
              <a:t>11/19/2015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542C1-4E96-413B-B72E-6C4B39D85C9D}" type="datetime1">
              <a:rPr lang="en-US" smtClean="0"/>
              <a:pPr/>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7886C9C-DC18-4195-8FD5-A50AA931D419}"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42AA2-D442-471A-9D69-80392E1E581D}" type="datetime1">
              <a:rPr lang="en-US" smtClean="0"/>
              <a:pPr/>
              <a:t>11/19/2015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C43563C-D9B3-4432-B336-144C997D6215}" type="datetime1">
              <a:rPr lang="en-US" smtClean="0"/>
              <a:pPr/>
              <a:t>11/19/2015</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6400800" y="5926159"/>
            <a:ext cx="2416846" cy="703241"/>
          </a:xfrm>
          <a:prstGeom prst="rect">
            <a:avLst/>
          </a:prstGeom>
          <a:ln w="19050">
            <a:noFill/>
          </a:ln>
        </p:spPr>
        <p:txBody>
          <a:bodyPr vert="horz" lIns="91440" tIns="45720" rIns="91440" bIns="45720" rtlCol="0" anchor="ctr"/>
          <a:lstStyle>
            <a:lvl1pPr algn="ctr">
              <a:defRPr sz="1100">
                <a:solidFill>
                  <a:schemeClr val="tx2"/>
                </a:solidFill>
              </a:defRPr>
            </a:lvl1pPr>
          </a:lstStyle>
          <a:p>
            <a:pPr algn="r"/>
            <a:fld id="{F7886C9C-DC18-4195-8FD5-A50AA931D419}"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2" Type="http://schemas.openxmlformats.org/officeDocument/2006/relationships/hyperlink" Target="https://www.federalregister.gov/articles/2013/12/27/2013-30724/medicare-and-medicaid-programs-emergency-preparedness-requirements-for-medicare-and-medicaid"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alhospitalprepare.org/sites/main/files/file-attachments/coop_template.pdf" TargetMode="External"/><Relationship Id="rId2" Type="http://schemas.openxmlformats.org/officeDocument/2006/relationships/hyperlink" Target="http://www.cms.gov/Medicare/Provider-Enrollment-and-certification/SurveyCertEmergPrep/Downloads/SandC_EPChecklist_Provider.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ctr"/>
            <a:r>
              <a:rPr lang="en-US" dirty="0" smtClean="0"/>
              <a:t>Continuity of Operations Planning (COOP)</a:t>
            </a:r>
            <a:endParaRPr lang="en-US" dirty="0"/>
          </a:p>
        </p:txBody>
      </p:sp>
      <p:sp>
        <p:nvSpPr>
          <p:cNvPr id="3" name="Title 2"/>
          <p:cNvSpPr>
            <a:spLocks noGrp="1"/>
          </p:cNvSpPr>
          <p:nvPr>
            <p:ph type="title"/>
          </p:nvPr>
        </p:nvSpPr>
        <p:spPr>
          <a:xfrm>
            <a:off x="413795" y="2447033"/>
            <a:ext cx="6596605" cy="3306653"/>
          </a:xfrm>
        </p:spPr>
        <p:txBody>
          <a:bodyPr/>
          <a:lstStyle/>
          <a:p>
            <a:pPr algn="l"/>
            <a:r>
              <a:rPr lang="en-US" dirty="0" smtClean="0"/>
              <a:t>Continuity Planning for Long Term Care and Skilled Nursing Facilities</a:t>
            </a:r>
            <a:endParaRPr lang="en-US" dirty="0"/>
          </a:p>
        </p:txBody>
      </p:sp>
      <p:pic>
        <p:nvPicPr>
          <p:cNvPr id="7170" name="Picture 2" descr="COOPbanner72.ashx (700×190)"/>
          <p:cNvPicPr>
            <a:picLocks noChangeAspect="1" noChangeArrowheads="1"/>
          </p:cNvPicPr>
          <p:nvPr/>
        </p:nvPicPr>
        <p:blipFill>
          <a:blip r:embed="rId3" cstate="print"/>
          <a:srcRect/>
          <a:stretch>
            <a:fillRect/>
          </a:stretch>
        </p:blipFill>
        <p:spPr bwMode="auto">
          <a:xfrm>
            <a:off x="155575" y="168812"/>
            <a:ext cx="6667500" cy="1640939"/>
          </a:xfrm>
          <a:prstGeom prst="rect">
            <a:avLst/>
          </a:prstGeom>
          <a:ln>
            <a:noFill/>
          </a:ln>
          <a:effectLst>
            <a:softEdge rad="112500"/>
          </a:effectLst>
        </p:spPr>
      </p:pic>
      <p:pic>
        <p:nvPicPr>
          <p:cNvPr id="5" name="Picture 4" descr="DisasterReadylogo-large.jp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7254181" y="525320"/>
            <a:ext cx="1561785" cy="1284431"/>
          </a:xfrm>
          <a:prstGeom prst="rect">
            <a:avLst/>
          </a:prstGeom>
          <a:ln>
            <a:noFill/>
          </a:ln>
          <a:effectLst>
            <a:softEdge rad="112500"/>
          </a:effectLst>
        </p:spPr>
      </p:pic>
      <p:pic>
        <p:nvPicPr>
          <p:cNvPr id="6" name="Picture 1" descr="adhslogo"/>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7212866" y="5378757"/>
            <a:ext cx="1603100" cy="11156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65276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ctr"/>
            <a:r>
              <a:rPr lang="en-US" dirty="0" smtClean="0"/>
              <a:t>Tips for Writing the COOP</a:t>
            </a:r>
            <a:endParaRPr lang="en-US" dirty="0"/>
          </a:p>
        </p:txBody>
      </p:sp>
      <p:sp>
        <p:nvSpPr>
          <p:cNvPr id="3" name="Title 2"/>
          <p:cNvSpPr>
            <a:spLocks noGrp="1"/>
          </p:cNvSpPr>
          <p:nvPr>
            <p:ph type="title"/>
          </p:nvPr>
        </p:nvSpPr>
        <p:spPr>
          <a:xfrm>
            <a:off x="413795" y="2447033"/>
            <a:ext cx="6596605" cy="3306653"/>
          </a:xfrm>
        </p:spPr>
        <p:txBody>
          <a:bodyPr/>
          <a:lstStyle/>
          <a:p>
            <a:pPr algn="l"/>
            <a:r>
              <a:rPr lang="en-US" dirty="0" smtClean="0"/>
              <a:t>Continuity Planning for Long Term Care and Skilled Nursing Facilities</a:t>
            </a:r>
            <a:endParaRPr lang="en-US" dirty="0"/>
          </a:p>
        </p:txBody>
      </p:sp>
      <p:pic>
        <p:nvPicPr>
          <p:cNvPr id="7170" name="Picture 2" descr="COOPbanner72.ashx (700×190)"/>
          <p:cNvPicPr>
            <a:picLocks noChangeAspect="1" noChangeArrowheads="1"/>
          </p:cNvPicPr>
          <p:nvPr/>
        </p:nvPicPr>
        <p:blipFill>
          <a:blip r:embed="rId3" cstate="print"/>
          <a:srcRect/>
          <a:stretch>
            <a:fillRect/>
          </a:stretch>
        </p:blipFill>
        <p:spPr bwMode="auto">
          <a:xfrm>
            <a:off x="155575" y="168812"/>
            <a:ext cx="6667500" cy="1640939"/>
          </a:xfrm>
          <a:prstGeom prst="rect">
            <a:avLst/>
          </a:prstGeom>
          <a:ln>
            <a:noFill/>
          </a:ln>
          <a:effectLst>
            <a:softEdge rad="112500"/>
          </a:effectLst>
        </p:spPr>
      </p:pic>
      <p:pic>
        <p:nvPicPr>
          <p:cNvPr id="5" name="Picture 4" descr="DisasterReadylogo-large.jp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7254181" y="525320"/>
            <a:ext cx="1561785" cy="1284431"/>
          </a:xfrm>
          <a:prstGeom prst="rect">
            <a:avLst/>
          </a:prstGeom>
          <a:ln>
            <a:noFill/>
          </a:ln>
          <a:effectLst>
            <a:softEdge rad="112500"/>
          </a:effectLst>
        </p:spPr>
      </p:pic>
      <p:pic>
        <p:nvPicPr>
          <p:cNvPr id="6" name="Picture 1" descr="adhslogo"/>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7212866" y="5378757"/>
            <a:ext cx="1603100" cy="11156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65276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5138929"/>
          </a:xfrm>
        </p:spPr>
        <p:txBody>
          <a:bodyPr>
            <a:normAutofit/>
          </a:bodyPr>
          <a:lstStyle/>
          <a:p>
            <a:r>
              <a:rPr lang="en-US" smtClean="0"/>
              <a:t>The COOP </a:t>
            </a:r>
            <a:r>
              <a:rPr lang="en-US" dirty="0" smtClean="0"/>
              <a:t>template includes a comprehensive introduction and specific instructions within each section</a:t>
            </a:r>
          </a:p>
          <a:p>
            <a:endParaRPr lang="en-US" dirty="0" smtClean="0"/>
          </a:p>
          <a:p>
            <a:r>
              <a:rPr lang="en-US" dirty="0" smtClean="0"/>
              <a:t>It is important to follow the instructions and guidance in the template as well as use this presentation to help develop your COOP</a:t>
            </a:r>
          </a:p>
          <a:p>
            <a:endParaRPr lang="en-US" dirty="0" smtClean="0"/>
          </a:p>
          <a:p>
            <a:r>
              <a:rPr lang="en-US" dirty="0"/>
              <a:t>This presentation is designed to supplement </a:t>
            </a:r>
            <a:r>
              <a:rPr lang="en-US" dirty="0" smtClean="0"/>
              <a:t>the written guidance provided in the </a:t>
            </a:r>
            <a:r>
              <a:rPr lang="en-US" dirty="0"/>
              <a:t>AHCA COOP </a:t>
            </a:r>
            <a:r>
              <a:rPr lang="en-US" dirty="0" smtClean="0"/>
              <a:t>template</a:t>
            </a:r>
          </a:p>
          <a:p>
            <a:endParaRPr lang="en-US" dirty="0" smtClean="0"/>
          </a:p>
          <a:p>
            <a:r>
              <a:rPr lang="en-US" dirty="0" smtClean="0"/>
              <a:t>Slides in this presentation </a:t>
            </a:r>
            <a:r>
              <a:rPr lang="en-US" dirty="0"/>
              <a:t>will correspond with specific pages in the template</a:t>
            </a:r>
            <a:r>
              <a:rPr lang="en-US" dirty="0" smtClean="0"/>
              <a:t>.</a:t>
            </a:r>
          </a:p>
          <a:p>
            <a:endParaRPr lang="en-US" dirty="0"/>
          </a:p>
          <a:p>
            <a:r>
              <a:rPr lang="en-US" dirty="0" smtClean="0"/>
              <a:t>Helpful tips are also included in </a:t>
            </a:r>
            <a:r>
              <a:rPr lang="en-US" dirty="0" err="1" smtClean="0"/>
              <a:t>ths</a:t>
            </a:r>
            <a:r>
              <a:rPr lang="en-US" dirty="0" smtClean="0"/>
              <a:t> presentation</a:t>
            </a:r>
            <a:endParaRPr lang="en-US" dirty="0"/>
          </a:p>
          <a:p>
            <a:endParaRPr lang="en-US" dirty="0"/>
          </a:p>
        </p:txBody>
      </p:sp>
      <p:sp>
        <p:nvSpPr>
          <p:cNvPr id="3" name="Title 2"/>
          <p:cNvSpPr>
            <a:spLocks noGrp="1"/>
          </p:cNvSpPr>
          <p:nvPr>
            <p:ph type="title"/>
          </p:nvPr>
        </p:nvSpPr>
        <p:spPr/>
        <p:txBody>
          <a:bodyPr/>
          <a:lstStyle/>
          <a:p>
            <a:r>
              <a:rPr lang="en-US" dirty="0" smtClean="0"/>
              <a:t>USING THE TEMPLATE</a:t>
            </a:r>
            <a:endParaRPr lang="en-US" dirty="0"/>
          </a:p>
        </p:txBody>
      </p:sp>
    </p:spTree>
    <p:extLst>
      <p:ext uri="{BB962C8B-B14F-4D97-AF65-F5344CB8AC3E}">
        <p14:creationId xmlns:p14="http://schemas.microsoft.com/office/powerpoint/2010/main" xmlns="" val="3674630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731122"/>
          </a:xfrm>
        </p:spPr>
        <p:txBody>
          <a:bodyPr>
            <a:noAutofit/>
          </a:bodyPr>
          <a:lstStyle/>
          <a:p>
            <a:pPr lvl="1"/>
            <a:r>
              <a:rPr lang="en-US" sz="2400" dirty="0" smtClean="0"/>
              <a:t>A </a:t>
            </a:r>
            <a:r>
              <a:rPr lang="en-US" sz="2400" dirty="0"/>
              <a:t>COOP “plan” contains:</a:t>
            </a:r>
          </a:p>
          <a:p>
            <a:pPr lvl="2"/>
            <a:r>
              <a:rPr lang="en-US" sz="2000" dirty="0"/>
              <a:t>Prioritized lists of essential functions and processes</a:t>
            </a:r>
          </a:p>
          <a:p>
            <a:pPr lvl="2"/>
            <a:r>
              <a:rPr lang="en-US" sz="2000" dirty="0"/>
              <a:t>Essential resources needed to support functions and processes</a:t>
            </a:r>
          </a:p>
          <a:p>
            <a:pPr lvl="2"/>
            <a:r>
              <a:rPr lang="en-US" sz="2000" dirty="0" smtClean="0"/>
              <a:t>Written contingency plans</a:t>
            </a:r>
          </a:p>
          <a:p>
            <a:pPr lvl="2">
              <a:buNone/>
            </a:pPr>
            <a:endParaRPr lang="en-US" sz="2000" dirty="0" smtClean="0"/>
          </a:p>
          <a:p>
            <a:pPr lvl="1"/>
            <a:r>
              <a:rPr lang="en-US" sz="2400" dirty="0"/>
              <a:t>A COOP “program</a:t>
            </a:r>
            <a:r>
              <a:rPr lang="en-US" sz="2400" dirty="0" smtClean="0"/>
              <a:t>” includes:</a:t>
            </a:r>
            <a:endParaRPr lang="en-US" sz="2400" dirty="0"/>
          </a:p>
          <a:p>
            <a:pPr lvl="2"/>
            <a:r>
              <a:rPr lang="en-US" sz="2000" dirty="0" smtClean="0"/>
              <a:t>Ongoing staff </a:t>
            </a:r>
            <a:r>
              <a:rPr lang="en-US" sz="2000" dirty="0"/>
              <a:t>training </a:t>
            </a:r>
          </a:p>
          <a:p>
            <a:pPr lvl="2"/>
            <a:r>
              <a:rPr lang="en-US" sz="2000" dirty="0" smtClean="0"/>
              <a:t>Annual exercises</a:t>
            </a:r>
            <a:endParaRPr lang="en-US" sz="2000" dirty="0"/>
          </a:p>
          <a:p>
            <a:pPr lvl="2"/>
            <a:r>
              <a:rPr lang="en-US" sz="2000" dirty="0" smtClean="0"/>
              <a:t>Improvement planning</a:t>
            </a:r>
          </a:p>
          <a:p>
            <a:pPr lvl="2"/>
            <a:r>
              <a:rPr lang="en-US" sz="2000" dirty="0" smtClean="0"/>
              <a:t>Implementation of contingency procedures/strategies</a:t>
            </a:r>
          </a:p>
          <a:p>
            <a:pPr lvl="2"/>
            <a:r>
              <a:rPr lang="en-US" sz="2000" dirty="0" smtClean="0"/>
              <a:t>Annual </a:t>
            </a:r>
            <a:r>
              <a:rPr lang="en-US" sz="2000" dirty="0"/>
              <a:t>plan reviews and updates</a:t>
            </a:r>
          </a:p>
          <a:p>
            <a:pPr lvl="2"/>
            <a:endParaRPr lang="en-US" sz="2000" dirty="0" smtClean="0"/>
          </a:p>
        </p:txBody>
      </p:sp>
      <p:sp>
        <p:nvSpPr>
          <p:cNvPr id="3" name="Title 2"/>
          <p:cNvSpPr>
            <a:spLocks noGrp="1"/>
          </p:cNvSpPr>
          <p:nvPr>
            <p:ph type="title"/>
          </p:nvPr>
        </p:nvSpPr>
        <p:spPr/>
        <p:txBody>
          <a:bodyPr/>
          <a:lstStyle/>
          <a:p>
            <a:r>
              <a:rPr lang="en-US" dirty="0" smtClean="0"/>
              <a:t>COOP:  Plan v. Program</a:t>
            </a:r>
            <a:endParaRPr lang="en-US" dirty="0"/>
          </a:p>
        </p:txBody>
      </p:sp>
    </p:spTree>
    <p:extLst>
      <p:ext uri="{BB962C8B-B14F-4D97-AF65-F5344CB8AC3E}">
        <p14:creationId xmlns:p14="http://schemas.microsoft.com/office/powerpoint/2010/main" xmlns="" val="306171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9189" y="1719070"/>
            <a:ext cx="8589703" cy="4756027"/>
          </a:xfrm>
        </p:spPr>
        <p:txBody>
          <a:bodyPr>
            <a:normAutofit/>
          </a:bodyPr>
          <a:lstStyle/>
          <a:p>
            <a:r>
              <a:rPr lang="en-US" sz="2400" dirty="0" smtClean="0"/>
              <a:t>Develop a planning team and review all sections of the template</a:t>
            </a:r>
          </a:p>
          <a:p>
            <a:pPr>
              <a:buNone/>
            </a:pPr>
            <a:endParaRPr lang="en-US" sz="2400" dirty="0" smtClean="0"/>
          </a:p>
          <a:p>
            <a:r>
              <a:rPr lang="en-US" sz="2400" dirty="0" smtClean="0"/>
              <a:t>Determine which team members will be responsible for addressing checklist items under COOP PLAN DEVELOPMENT (page 5) </a:t>
            </a:r>
          </a:p>
          <a:p>
            <a:pPr marL="45720" indent="0">
              <a:buNone/>
            </a:pPr>
            <a:endParaRPr lang="en-US" dirty="0" smtClean="0"/>
          </a:p>
          <a:p>
            <a:endParaRPr lang="en-US" dirty="0" smtClean="0"/>
          </a:p>
          <a:p>
            <a:endParaRPr lang="en-US" sz="2800" dirty="0" smtClean="0"/>
          </a:p>
        </p:txBody>
      </p:sp>
      <p:sp>
        <p:nvSpPr>
          <p:cNvPr id="3" name="Title 2"/>
          <p:cNvSpPr>
            <a:spLocks noGrp="1"/>
          </p:cNvSpPr>
          <p:nvPr>
            <p:ph type="title"/>
          </p:nvPr>
        </p:nvSpPr>
        <p:spPr/>
        <p:txBody>
          <a:bodyPr/>
          <a:lstStyle/>
          <a:p>
            <a:r>
              <a:rPr lang="en-US" dirty="0" smtClean="0"/>
              <a:t>Getting Started (page 5)</a:t>
            </a:r>
            <a:endParaRPr lang="en-US" dirty="0"/>
          </a:p>
        </p:txBody>
      </p:sp>
      <p:pic>
        <p:nvPicPr>
          <p:cNvPr id="40962" name="Picture 2"/>
          <p:cNvPicPr>
            <a:picLocks noChangeAspect="1" noChangeArrowheads="1"/>
          </p:cNvPicPr>
          <p:nvPr/>
        </p:nvPicPr>
        <p:blipFill>
          <a:blip r:embed="rId2" cstate="print"/>
          <a:srcRect/>
          <a:stretch>
            <a:fillRect/>
          </a:stretch>
        </p:blipFill>
        <p:spPr bwMode="auto">
          <a:xfrm>
            <a:off x="3058037" y="4121834"/>
            <a:ext cx="2849295" cy="2353263"/>
          </a:xfrm>
          <a:prstGeom prst="ellipse">
            <a:avLst/>
          </a:prstGeom>
          <a:ln>
            <a:noFill/>
          </a:ln>
          <a:effectLst>
            <a:softEdge rad="112500"/>
          </a:effectLst>
        </p:spPr>
      </p:pic>
    </p:spTree>
    <p:extLst>
      <p:ext uri="{BB962C8B-B14F-4D97-AF65-F5344CB8AC3E}">
        <p14:creationId xmlns:p14="http://schemas.microsoft.com/office/powerpoint/2010/main" xmlns="" val="1214632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9189" y="1719070"/>
            <a:ext cx="8589703" cy="4756027"/>
          </a:xfrm>
        </p:spPr>
        <p:txBody>
          <a:bodyPr>
            <a:normAutofit/>
          </a:bodyPr>
          <a:lstStyle/>
          <a:p>
            <a:r>
              <a:rPr lang="en-US" sz="2400" dirty="0" smtClean="0"/>
              <a:t>The Facility Profile provides a brief description of your facility, the residents you serve and their specific vulnerabilities including your facility’s current level of readiness.</a:t>
            </a:r>
          </a:p>
          <a:p>
            <a:endParaRPr lang="en-US" sz="2400" dirty="0" smtClean="0"/>
          </a:p>
          <a:p>
            <a:pPr lvl="1">
              <a:buNone/>
            </a:pPr>
            <a:r>
              <a:rPr lang="en-US" sz="2200" dirty="0" smtClean="0"/>
              <a:t>** Complete all required fields</a:t>
            </a:r>
          </a:p>
          <a:p>
            <a:pPr marL="45720" indent="0">
              <a:buNone/>
            </a:pPr>
            <a:endParaRPr lang="en-US" dirty="0" smtClean="0"/>
          </a:p>
          <a:p>
            <a:endParaRPr lang="en-US" dirty="0" smtClean="0"/>
          </a:p>
          <a:p>
            <a:endParaRPr lang="en-US" sz="2800" dirty="0" smtClean="0"/>
          </a:p>
        </p:txBody>
      </p:sp>
      <p:sp>
        <p:nvSpPr>
          <p:cNvPr id="3" name="Title 2"/>
          <p:cNvSpPr>
            <a:spLocks noGrp="1"/>
          </p:cNvSpPr>
          <p:nvPr>
            <p:ph type="title"/>
          </p:nvPr>
        </p:nvSpPr>
        <p:spPr/>
        <p:txBody>
          <a:bodyPr/>
          <a:lstStyle/>
          <a:p>
            <a:r>
              <a:rPr lang="en-US" dirty="0" smtClean="0"/>
              <a:t>Facility profile(pages 7-8)</a:t>
            </a:r>
            <a:endParaRPr lang="en-US" dirty="0"/>
          </a:p>
        </p:txBody>
      </p:sp>
      <p:pic>
        <p:nvPicPr>
          <p:cNvPr id="50178" name="Picture 2"/>
          <p:cNvPicPr>
            <a:picLocks noChangeAspect="1" noChangeArrowheads="1"/>
          </p:cNvPicPr>
          <p:nvPr/>
        </p:nvPicPr>
        <p:blipFill>
          <a:blip r:embed="rId2" cstate="print"/>
          <a:srcRect/>
          <a:stretch>
            <a:fillRect/>
          </a:stretch>
        </p:blipFill>
        <p:spPr bwMode="auto">
          <a:xfrm>
            <a:off x="5046886" y="2915972"/>
            <a:ext cx="3742006" cy="3742006"/>
          </a:xfrm>
          <a:prstGeom prst="ellipse">
            <a:avLst/>
          </a:prstGeom>
          <a:ln>
            <a:noFill/>
          </a:ln>
          <a:effectLst>
            <a:softEdge rad="112500"/>
          </a:effectLst>
        </p:spPr>
      </p:pic>
    </p:spTree>
    <p:extLst>
      <p:ext uri="{BB962C8B-B14F-4D97-AF65-F5344CB8AC3E}">
        <p14:creationId xmlns:p14="http://schemas.microsoft.com/office/powerpoint/2010/main" xmlns="" val="1214632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367" y="1772529"/>
            <a:ext cx="8407893" cy="4408047"/>
          </a:xfrm>
        </p:spPr>
        <p:txBody>
          <a:bodyPr>
            <a:normAutofit/>
          </a:bodyPr>
          <a:lstStyle/>
          <a:p>
            <a:pPr lvl="1"/>
            <a:r>
              <a:rPr lang="en-US" sz="2000" dirty="0" smtClean="0"/>
              <a:t>Some facilities may have already completed an HVA when they developed their Emergency Operations Plan (EOP).  If so, you may not need to complete this section of the template and reference their completed HVA</a:t>
            </a:r>
          </a:p>
          <a:p>
            <a:pPr lvl="2"/>
            <a:r>
              <a:rPr lang="en-US" sz="1400" dirty="0" smtClean="0"/>
              <a:t>HVA template is available in Med Pass Manual</a:t>
            </a:r>
          </a:p>
          <a:p>
            <a:pPr lvl="2"/>
            <a:r>
              <a:rPr lang="en-US" sz="1400" dirty="0" smtClean="0"/>
              <a:t>HVA template is available on the </a:t>
            </a:r>
            <a:r>
              <a:rPr lang="en-US" sz="1400" b="1" i="1" dirty="0" smtClean="0"/>
              <a:t>Disaster Ready </a:t>
            </a:r>
            <a:r>
              <a:rPr lang="en-US" sz="1400" dirty="0" smtClean="0"/>
              <a:t>website</a:t>
            </a:r>
          </a:p>
          <a:p>
            <a:pPr lvl="1">
              <a:buNone/>
            </a:pPr>
            <a:endParaRPr lang="en-US" sz="900" dirty="0" smtClean="0"/>
          </a:p>
          <a:p>
            <a:pPr lvl="1"/>
            <a:r>
              <a:rPr lang="en-US" sz="2000" dirty="0" smtClean="0"/>
              <a:t>Consider having 1-2 people initially complete the HVA in the template and then review it with the planning team</a:t>
            </a:r>
            <a:endParaRPr lang="en-US" sz="2000" dirty="0"/>
          </a:p>
          <a:p>
            <a:endParaRPr lang="en-US" sz="2400" dirty="0"/>
          </a:p>
        </p:txBody>
      </p:sp>
      <p:sp>
        <p:nvSpPr>
          <p:cNvPr id="3" name="Title 2"/>
          <p:cNvSpPr>
            <a:spLocks noGrp="1"/>
          </p:cNvSpPr>
          <p:nvPr>
            <p:ph type="title"/>
          </p:nvPr>
        </p:nvSpPr>
        <p:spPr/>
        <p:txBody>
          <a:bodyPr/>
          <a:lstStyle/>
          <a:p>
            <a:r>
              <a:rPr lang="en-US" dirty="0" smtClean="0"/>
              <a:t>Hazard Vulnerability analysis (HVA) </a:t>
            </a:r>
            <a:br>
              <a:rPr lang="en-US" dirty="0" smtClean="0"/>
            </a:br>
            <a:r>
              <a:rPr lang="en-US" dirty="0" smtClean="0"/>
              <a:t>(pages 9-11)</a:t>
            </a:r>
            <a:endParaRPr lang="en-US" dirty="0"/>
          </a:p>
        </p:txBody>
      </p:sp>
      <p:pic>
        <p:nvPicPr>
          <p:cNvPr id="39938" name="Picture 2"/>
          <p:cNvPicPr>
            <a:picLocks noChangeAspect="1" noChangeArrowheads="1"/>
          </p:cNvPicPr>
          <p:nvPr/>
        </p:nvPicPr>
        <p:blipFill>
          <a:blip r:embed="rId2" cstate="print"/>
          <a:srcRect/>
          <a:stretch>
            <a:fillRect/>
          </a:stretch>
        </p:blipFill>
        <p:spPr bwMode="auto">
          <a:xfrm>
            <a:off x="1813485" y="4670474"/>
            <a:ext cx="5276634" cy="1730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342144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65257"/>
            <a:ext cx="8407893" cy="4407408"/>
          </a:xfrm>
        </p:spPr>
        <p:txBody>
          <a:bodyPr>
            <a:normAutofit lnSpcReduction="10000"/>
          </a:bodyPr>
          <a:lstStyle/>
          <a:p>
            <a:r>
              <a:rPr lang="en-US" dirty="0" smtClean="0"/>
              <a:t>Essential functions are those functions that cannot be interrupted for more than 12 hours and/or must be resumed within 30 days</a:t>
            </a:r>
          </a:p>
          <a:p>
            <a:endParaRPr lang="en-US" dirty="0" smtClean="0"/>
          </a:p>
          <a:p>
            <a:r>
              <a:rPr lang="en-US" dirty="0" smtClean="0"/>
              <a:t>Identify your facility’s essential and time-sensitive functions</a:t>
            </a:r>
          </a:p>
          <a:p>
            <a:endParaRPr lang="en-US" dirty="0" smtClean="0"/>
          </a:p>
          <a:p>
            <a:r>
              <a:rPr lang="en-US" dirty="0" smtClean="0"/>
              <a:t>Determine what is minimally needed to care for your residents and maintain facility operations</a:t>
            </a:r>
          </a:p>
          <a:p>
            <a:endParaRPr lang="en-US" dirty="0" smtClean="0"/>
          </a:p>
          <a:p>
            <a:r>
              <a:rPr lang="en-US" dirty="0" smtClean="0"/>
              <a:t>These are typically your day-to-day or “broad” functions</a:t>
            </a:r>
          </a:p>
          <a:p>
            <a:pPr>
              <a:buNone/>
            </a:pPr>
            <a:endParaRPr lang="en-US" dirty="0" smtClean="0"/>
          </a:p>
          <a:p>
            <a:r>
              <a:rPr lang="en-US" dirty="0" smtClean="0"/>
              <a:t>Some of the broad categories of functions are listed on page 13 of the template</a:t>
            </a:r>
            <a:endParaRPr lang="en-US" dirty="0"/>
          </a:p>
        </p:txBody>
      </p:sp>
      <p:sp>
        <p:nvSpPr>
          <p:cNvPr id="3" name="Title 2"/>
          <p:cNvSpPr>
            <a:spLocks noGrp="1"/>
          </p:cNvSpPr>
          <p:nvPr>
            <p:ph type="title"/>
          </p:nvPr>
        </p:nvSpPr>
        <p:spPr/>
        <p:txBody>
          <a:bodyPr/>
          <a:lstStyle/>
          <a:p>
            <a:r>
              <a:rPr lang="en-US" dirty="0" smtClean="0"/>
              <a:t>Essential functions </a:t>
            </a:r>
            <a:br>
              <a:rPr lang="en-US" dirty="0" smtClean="0"/>
            </a:br>
            <a:r>
              <a:rPr lang="en-US" dirty="0" smtClean="0"/>
              <a:t>(pages 12-13)</a:t>
            </a:r>
            <a:endParaRPr lang="en-US" dirty="0"/>
          </a:p>
        </p:txBody>
      </p:sp>
    </p:spTree>
    <p:extLst>
      <p:ext uri="{BB962C8B-B14F-4D97-AF65-F5344CB8AC3E}">
        <p14:creationId xmlns:p14="http://schemas.microsoft.com/office/powerpoint/2010/main" xmlns="" val="4019157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677418"/>
          </a:xfrm>
        </p:spPr>
        <p:txBody>
          <a:bodyPr>
            <a:normAutofit/>
          </a:bodyPr>
          <a:lstStyle/>
          <a:p>
            <a:r>
              <a:rPr lang="en-US" dirty="0" smtClean="0"/>
              <a:t>Utilize the Essential Programs/Services Priorities chart and assign each function a priority (A, B, C or D)</a:t>
            </a:r>
          </a:p>
          <a:p>
            <a:pPr>
              <a:buNone/>
            </a:pPr>
            <a:endParaRPr lang="en-US" dirty="0" smtClean="0"/>
          </a:p>
          <a:p>
            <a:r>
              <a:rPr lang="en-US" dirty="0" smtClean="0"/>
              <a:t>Review this chart with your planning team and agree upon the designation (A, B, C or D) of each function</a:t>
            </a:r>
          </a:p>
          <a:p>
            <a:endParaRPr lang="en-US" dirty="0" smtClean="0"/>
          </a:p>
          <a:p>
            <a:r>
              <a:rPr lang="en-US" dirty="0" smtClean="0"/>
              <a:t>This categorized information will help determine the organization’s priorities during a crisis or emergency</a:t>
            </a:r>
          </a:p>
        </p:txBody>
      </p:sp>
      <p:sp>
        <p:nvSpPr>
          <p:cNvPr id="3" name="Title 2"/>
          <p:cNvSpPr>
            <a:spLocks noGrp="1"/>
          </p:cNvSpPr>
          <p:nvPr>
            <p:ph type="title"/>
          </p:nvPr>
        </p:nvSpPr>
        <p:spPr/>
        <p:txBody>
          <a:bodyPr/>
          <a:lstStyle/>
          <a:p>
            <a:r>
              <a:rPr lang="en-US" dirty="0" smtClean="0"/>
              <a:t>Essential functions</a:t>
            </a:r>
            <a:br>
              <a:rPr lang="en-US" dirty="0" smtClean="0"/>
            </a:br>
            <a:r>
              <a:rPr lang="en-US" dirty="0" smtClean="0"/>
              <a:t> (page 12-13)</a:t>
            </a:r>
            <a:endParaRPr lang="en-US" dirty="0"/>
          </a:p>
        </p:txBody>
      </p:sp>
      <p:pic>
        <p:nvPicPr>
          <p:cNvPr id="37891" name="Picture 3"/>
          <p:cNvPicPr>
            <a:picLocks noChangeAspect="1" noChangeArrowheads="1"/>
          </p:cNvPicPr>
          <p:nvPr/>
        </p:nvPicPr>
        <p:blipFill>
          <a:blip r:embed="rId2" cstate="print"/>
          <a:srcRect/>
          <a:stretch>
            <a:fillRect/>
          </a:stretch>
        </p:blipFill>
        <p:spPr bwMode="auto">
          <a:xfrm>
            <a:off x="3257550" y="4653414"/>
            <a:ext cx="2628900" cy="1743075"/>
          </a:xfrm>
          <a:prstGeom prst="rect">
            <a:avLst/>
          </a:prstGeom>
          <a:ln>
            <a:noFill/>
          </a:ln>
          <a:effectLst>
            <a:softEdge rad="112500"/>
          </a:effectLst>
        </p:spPr>
      </p:pic>
    </p:spTree>
    <p:extLst>
      <p:ext uri="{BB962C8B-B14F-4D97-AF65-F5344CB8AC3E}">
        <p14:creationId xmlns:p14="http://schemas.microsoft.com/office/powerpoint/2010/main" xmlns="" val="755858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Restoration priorities</a:t>
            </a:r>
            <a:endParaRPr lang="en-US" dirty="0"/>
          </a:p>
        </p:txBody>
      </p:sp>
      <p:graphicFrame>
        <p:nvGraphicFramePr>
          <p:cNvPr id="4" name="Table 3"/>
          <p:cNvGraphicFramePr>
            <a:graphicFrameLocks noGrp="1"/>
          </p:cNvGraphicFramePr>
          <p:nvPr/>
        </p:nvGraphicFramePr>
        <p:xfrm>
          <a:off x="562708" y="1828800"/>
          <a:ext cx="8018583" cy="4557932"/>
        </p:xfrm>
        <a:graphic>
          <a:graphicData uri="http://schemas.openxmlformats.org/drawingml/2006/table">
            <a:tbl>
              <a:tblPr/>
              <a:tblGrid>
                <a:gridCol w="1299307"/>
                <a:gridCol w="3992994"/>
                <a:gridCol w="2726282"/>
              </a:tblGrid>
              <a:tr h="675542">
                <a:tc gridSpan="3">
                  <a:txBody>
                    <a:bodyPr/>
                    <a:lstStyle/>
                    <a:p>
                      <a:pPr marL="0" marR="0" algn="ctr">
                        <a:lnSpc>
                          <a:spcPct val="125000"/>
                        </a:lnSpc>
                        <a:spcBef>
                          <a:spcPts val="200"/>
                        </a:spcBef>
                        <a:spcAft>
                          <a:spcPts val="200"/>
                        </a:spcAft>
                      </a:pPr>
                      <a:r>
                        <a:rPr lang="en-US" sz="1100" b="1" kern="100" dirty="0">
                          <a:solidFill>
                            <a:srgbClr val="FFFFFF"/>
                          </a:solidFill>
                          <a:latin typeface="Calibri"/>
                          <a:ea typeface="Georgia"/>
                          <a:cs typeface="Times New Roman"/>
                        </a:rPr>
                        <a:t>ESSENTIAL PROGRAMS/SERVICES </a:t>
                      </a:r>
                      <a:br>
                        <a:rPr lang="en-US" sz="1100" b="1" kern="100" dirty="0">
                          <a:solidFill>
                            <a:srgbClr val="FFFFFF"/>
                          </a:solidFill>
                          <a:latin typeface="Calibri"/>
                          <a:ea typeface="Georgia"/>
                          <a:cs typeface="Times New Roman"/>
                        </a:rPr>
                      </a:br>
                      <a:r>
                        <a:rPr lang="en-US" sz="1100" b="1" kern="100" dirty="0">
                          <a:solidFill>
                            <a:srgbClr val="FFFFFF"/>
                          </a:solidFill>
                          <a:latin typeface="Calibri"/>
                          <a:ea typeface="Georgia"/>
                          <a:cs typeface="Times New Roman"/>
                        </a:rPr>
                        <a:t>RESTORATION PRIORITIES</a:t>
                      </a:r>
                      <a:endParaRPr lang="en-US" sz="1000" kern="100" dirty="0">
                        <a:solidFill>
                          <a:srgbClr val="404040"/>
                        </a:solidFill>
                        <a:latin typeface="Georgia"/>
                        <a:ea typeface="Georg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r>
              <a:tr h="237310">
                <a:tc>
                  <a:txBody>
                    <a:bodyPr/>
                    <a:lstStyle/>
                    <a:p>
                      <a:pPr marL="0" marR="0" algn="ctr">
                        <a:lnSpc>
                          <a:spcPct val="125000"/>
                        </a:lnSpc>
                        <a:spcBef>
                          <a:spcPts val="200"/>
                        </a:spcBef>
                        <a:spcAft>
                          <a:spcPts val="200"/>
                        </a:spcAft>
                      </a:pPr>
                      <a:r>
                        <a:rPr lang="en-US" sz="1000" b="1" kern="100">
                          <a:solidFill>
                            <a:srgbClr val="404040"/>
                          </a:solidFill>
                          <a:latin typeface="Calibri"/>
                          <a:ea typeface="Georgia"/>
                          <a:cs typeface="Times New Roman"/>
                        </a:rPr>
                        <a:t>Priority</a:t>
                      </a:r>
                      <a:endParaRPr lang="en-US" sz="1000" kern="100">
                        <a:solidFill>
                          <a:srgbClr val="404040"/>
                        </a:solidFill>
                        <a:latin typeface="Georgia"/>
                        <a:ea typeface="Georg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25000"/>
                        </a:lnSpc>
                        <a:spcBef>
                          <a:spcPts val="200"/>
                        </a:spcBef>
                        <a:spcAft>
                          <a:spcPts val="200"/>
                        </a:spcAft>
                      </a:pPr>
                      <a:r>
                        <a:rPr lang="en-US" sz="1000" b="1" kern="100">
                          <a:solidFill>
                            <a:srgbClr val="404040"/>
                          </a:solidFill>
                          <a:latin typeface="Calibri"/>
                          <a:ea typeface="Georgia"/>
                          <a:cs typeface="Times New Roman"/>
                        </a:rPr>
                        <a:t>Description</a:t>
                      </a:r>
                      <a:endParaRPr lang="en-US" sz="1000" kern="100">
                        <a:solidFill>
                          <a:srgbClr val="404040"/>
                        </a:solidFill>
                        <a:latin typeface="Georgia"/>
                        <a:ea typeface="Georg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25000"/>
                        </a:lnSpc>
                        <a:spcBef>
                          <a:spcPts val="200"/>
                        </a:spcBef>
                        <a:spcAft>
                          <a:spcPts val="200"/>
                        </a:spcAft>
                      </a:pPr>
                      <a:r>
                        <a:rPr lang="en-US" sz="1000" b="1" kern="100">
                          <a:solidFill>
                            <a:srgbClr val="404040"/>
                          </a:solidFill>
                          <a:latin typeface="Calibri"/>
                          <a:ea typeface="Georgia"/>
                          <a:cs typeface="Times New Roman"/>
                        </a:rPr>
                        <a:t>Restoration Timeframe</a:t>
                      </a:r>
                      <a:endParaRPr lang="en-US" sz="1000" kern="100">
                        <a:solidFill>
                          <a:srgbClr val="404040"/>
                        </a:solidFill>
                        <a:latin typeface="Georgia"/>
                        <a:ea typeface="Georg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911270">
                <a:tc>
                  <a:txBody>
                    <a:bodyPr/>
                    <a:lstStyle/>
                    <a:p>
                      <a:pPr marL="0" marR="0" algn="ctr">
                        <a:lnSpc>
                          <a:spcPct val="125000"/>
                        </a:lnSpc>
                        <a:spcBef>
                          <a:spcPts val="600"/>
                        </a:spcBef>
                        <a:spcAft>
                          <a:spcPts val="600"/>
                        </a:spcAft>
                      </a:pPr>
                      <a:r>
                        <a:rPr lang="en-US" sz="1100" b="1" kern="100">
                          <a:solidFill>
                            <a:srgbClr val="FFFFFF"/>
                          </a:solidFill>
                          <a:latin typeface="Calibri"/>
                          <a:ea typeface="Georgia"/>
                          <a:cs typeface="Times New Roman"/>
                        </a:rPr>
                        <a:t>A</a:t>
                      </a:r>
                      <a:endParaRPr lang="en-US" sz="1000" kern="100">
                        <a:solidFill>
                          <a:srgbClr val="404040"/>
                        </a:solidFill>
                        <a:latin typeface="Georgia"/>
                        <a:ea typeface="Georg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nSpc>
                          <a:spcPct val="125000"/>
                        </a:lnSpc>
                        <a:spcBef>
                          <a:spcPts val="0"/>
                        </a:spcBef>
                        <a:spcAft>
                          <a:spcPts val="0"/>
                        </a:spcAft>
                      </a:pPr>
                      <a:r>
                        <a:rPr lang="en-US" sz="1000" kern="100">
                          <a:solidFill>
                            <a:srgbClr val="404040"/>
                          </a:solidFill>
                          <a:latin typeface="Calibri"/>
                          <a:ea typeface="Georgia"/>
                          <a:cs typeface="Times New Roman"/>
                        </a:rPr>
                        <a:t>Critical Impact on Health and Safety, Business Operations or Client Services</a:t>
                      </a:r>
                      <a:endParaRPr lang="en-US" sz="1000" kern="100">
                        <a:solidFill>
                          <a:srgbClr val="404040"/>
                        </a:solidFill>
                        <a:latin typeface="Georgia"/>
                        <a:ea typeface="Georg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000" kern="100">
                          <a:solidFill>
                            <a:srgbClr val="404040"/>
                          </a:solidFill>
                          <a:latin typeface="Calibri"/>
                          <a:ea typeface="Georgia"/>
                          <a:cs typeface="Times New Roman"/>
                        </a:rPr>
                        <a:t>These programs or services must be restored within 0-5 hours</a:t>
                      </a:r>
                      <a:endParaRPr lang="en-US" sz="1000" kern="100">
                        <a:solidFill>
                          <a:srgbClr val="404040"/>
                        </a:solidFill>
                        <a:latin typeface="Georgia"/>
                        <a:ea typeface="Georg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1270">
                <a:tc>
                  <a:txBody>
                    <a:bodyPr/>
                    <a:lstStyle/>
                    <a:p>
                      <a:pPr marL="0" marR="0" algn="ctr">
                        <a:lnSpc>
                          <a:spcPct val="125000"/>
                        </a:lnSpc>
                        <a:spcBef>
                          <a:spcPts val="600"/>
                        </a:spcBef>
                        <a:spcAft>
                          <a:spcPts val="600"/>
                        </a:spcAft>
                      </a:pPr>
                      <a:r>
                        <a:rPr lang="en-US" sz="1100" b="1" kern="100">
                          <a:solidFill>
                            <a:srgbClr val="FFFFFF"/>
                          </a:solidFill>
                          <a:latin typeface="Calibri"/>
                          <a:ea typeface="Georgia"/>
                          <a:cs typeface="Times New Roman"/>
                        </a:rPr>
                        <a:t>B</a:t>
                      </a:r>
                      <a:endParaRPr lang="en-US" sz="1000" kern="100">
                        <a:solidFill>
                          <a:srgbClr val="404040"/>
                        </a:solidFill>
                        <a:latin typeface="Georgia"/>
                        <a:ea typeface="Georg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nSpc>
                          <a:spcPct val="125000"/>
                        </a:lnSpc>
                        <a:spcBef>
                          <a:spcPts val="0"/>
                        </a:spcBef>
                        <a:spcAft>
                          <a:spcPts val="0"/>
                        </a:spcAft>
                      </a:pPr>
                      <a:r>
                        <a:rPr lang="en-US" sz="1000" kern="100">
                          <a:solidFill>
                            <a:srgbClr val="404040"/>
                          </a:solidFill>
                          <a:latin typeface="Calibri"/>
                          <a:ea typeface="Georgia"/>
                          <a:cs typeface="Times New Roman"/>
                        </a:rPr>
                        <a:t>High Impact on Health and Safety,  Business Operations or Client Services</a:t>
                      </a:r>
                      <a:endParaRPr lang="en-US" sz="1000" kern="100">
                        <a:solidFill>
                          <a:srgbClr val="404040"/>
                        </a:solidFill>
                        <a:latin typeface="Georgia"/>
                        <a:ea typeface="Georg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000" kern="100">
                          <a:solidFill>
                            <a:srgbClr val="404040"/>
                          </a:solidFill>
                          <a:latin typeface="Calibri"/>
                          <a:ea typeface="Georgia"/>
                          <a:cs typeface="Times New Roman"/>
                        </a:rPr>
                        <a:t>These programs or services must be restored within 5-24 hours</a:t>
                      </a:r>
                      <a:endParaRPr lang="en-US" sz="1000" kern="100">
                        <a:solidFill>
                          <a:srgbClr val="404040"/>
                        </a:solidFill>
                        <a:latin typeface="Georgia"/>
                        <a:ea typeface="Georg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1270">
                <a:tc>
                  <a:txBody>
                    <a:bodyPr/>
                    <a:lstStyle/>
                    <a:p>
                      <a:pPr marL="0" marR="0" algn="ctr">
                        <a:lnSpc>
                          <a:spcPct val="125000"/>
                        </a:lnSpc>
                        <a:spcBef>
                          <a:spcPts val="600"/>
                        </a:spcBef>
                        <a:spcAft>
                          <a:spcPts val="600"/>
                        </a:spcAft>
                      </a:pPr>
                      <a:r>
                        <a:rPr lang="en-US" sz="1100" b="1" kern="100">
                          <a:solidFill>
                            <a:srgbClr val="FFFFFF"/>
                          </a:solidFill>
                          <a:latin typeface="Calibri"/>
                          <a:ea typeface="Georgia"/>
                          <a:cs typeface="Times New Roman"/>
                        </a:rPr>
                        <a:t>C</a:t>
                      </a:r>
                      <a:endParaRPr lang="en-US" sz="1000" kern="100">
                        <a:solidFill>
                          <a:srgbClr val="404040"/>
                        </a:solidFill>
                        <a:latin typeface="Georgia"/>
                        <a:ea typeface="Georg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nSpc>
                          <a:spcPct val="125000"/>
                        </a:lnSpc>
                        <a:spcBef>
                          <a:spcPts val="0"/>
                        </a:spcBef>
                        <a:spcAft>
                          <a:spcPts val="0"/>
                        </a:spcAft>
                      </a:pPr>
                      <a:r>
                        <a:rPr lang="en-US" sz="1000" kern="100">
                          <a:solidFill>
                            <a:srgbClr val="404040"/>
                          </a:solidFill>
                          <a:latin typeface="Calibri"/>
                          <a:ea typeface="Georgia"/>
                          <a:cs typeface="Times New Roman"/>
                        </a:rPr>
                        <a:t>Moderate Impact on Health and Safety, Business Operations or Client Services</a:t>
                      </a:r>
                      <a:endParaRPr lang="en-US" sz="1000" kern="100">
                        <a:solidFill>
                          <a:srgbClr val="404040"/>
                        </a:solidFill>
                        <a:latin typeface="Georgia"/>
                        <a:ea typeface="Georg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000" kern="100">
                          <a:solidFill>
                            <a:srgbClr val="404040"/>
                          </a:solidFill>
                          <a:latin typeface="Calibri"/>
                          <a:ea typeface="Georgia"/>
                          <a:cs typeface="Times New Roman"/>
                        </a:rPr>
                        <a:t>These programs and services must be restored within 24- 72 hours</a:t>
                      </a:r>
                      <a:endParaRPr lang="en-US" sz="1000" kern="100">
                        <a:solidFill>
                          <a:srgbClr val="404040"/>
                        </a:solidFill>
                        <a:latin typeface="Georgia"/>
                        <a:ea typeface="Georg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1270">
                <a:tc>
                  <a:txBody>
                    <a:bodyPr/>
                    <a:lstStyle/>
                    <a:p>
                      <a:pPr marL="0" marR="0" algn="ctr">
                        <a:lnSpc>
                          <a:spcPct val="125000"/>
                        </a:lnSpc>
                        <a:spcBef>
                          <a:spcPts val="600"/>
                        </a:spcBef>
                        <a:spcAft>
                          <a:spcPts val="600"/>
                        </a:spcAft>
                      </a:pPr>
                      <a:r>
                        <a:rPr lang="en-US" sz="1100" b="1" kern="100">
                          <a:solidFill>
                            <a:srgbClr val="FFFFFF"/>
                          </a:solidFill>
                          <a:latin typeface="Calibri"/>
                          <a:ea typeface="Georgia"/>
                          <a:cs typeface="Times New Roman"/>
                        </a:rPr>
                        <a:t>D</a:t>
                      </a:r>
                      <a:endParaRPr lang="en-US" sz="1000" kern="100">
                        <a:solidFill>
                          <a:srgbClr val="404040"/>
                        </a:solidFill>
                        <a:latin typeface="Georgia"/>
                        <a:ea typeface="Georg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nSpc>
                          <a:spcPct val="125000"/>
                        </a:lnSpc>
                        <a:spcBef>
                          <a:spcPts val="0"/>
                        </a:spcBef>
                        <a:spcAft>
                          <a:spcPts val="0"/>
                        </a:spcAft>
                      </a:pPr>
                      <a:r>
                        <a:rPr lang="en-US" sz="1000" kern="100">
                          <a:solidFill>
                            <a:srgbClr val="404040"/>
                          </a:solidFill>
                          <a:latin typeface="Calibri"/>
                          <a:ea typeface="Georgia"/>
                          <a:cs typeface="Times New Roman"/>
                        </a:rPr>
                        <a:t>Low Impact on Health and Safety, Business Operations or Client Services</a:t>
                      </a:r>
                      <a:endParaRPr lang="en-US" sz="1000" kern="100">
                        <a:solidFill>
                          <a:srgbClr val="404040"/>
                        </a:solidFill>
                        <a:latin typeface="Georgia"/>
                        <a:ea typeface="Georg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0"/>
                        </a:spcBef>
                        <a:spcAft>
                          <a:spcPts val="0"/>
                        </a:spcAft>
                      </a:pPr>
                      <a:r>
                        <a:rPr lang="en-US" sz="1000" kern="100" dirty="0">
                          <a:solidFill>
                            <a:srgbClr val="404040"/>
                          </a:solidFill>
                          <a:latin typeface="Calibri"/>
                          <a:ea typeface="Georgia"/>
                          <a:cs typeface="Times New Roman"/>
                        </a:rPr>
                        <a:t>These programs or services can be restored within 72 hours to 2 weeks</a:t>
                      </a:r>
                      <a:endParaRPr lang="en-US" sz="1000" kern="100" dirty="0">
                        <a:solidFill>
                          <a:srgbClr val="404040"/>
                        </a:solidFill>
                        <a:latin typeface="Georgia"/>
                        <a:ea typeface="Georg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55643"/>
          </a:xfrm>
        </p:spPr>
        <p:txBody>
          <a:bodyPr>
            <a:normAutofit/>
          </a:bodyPr>
          <a:lstStyle/>
          <a:p>
            <a:r>
              <a:rPr lang="en-US" dirty="0" smtClean="0"/>
              <a:t>Identify essential personnel </a:t>
            </a:r>
          </a:p>
          <a:p>
            <a:pPr lvl="1"/>
            <a:r>
              <a:rPr lang="en-US" dirty="0" smtClean="0"/>
              <a:t>Ensure that you are selecting people who are familiar with the specific functions they will be responsible to support</a:t>
            </a:r>
          </a:p>
          <a:p>
            <a:endParaRPr lang="en-US" sz="800" dirty="0" smtClean="0"/>
          </a:p>
          <a:p>
            <a:r>
              <a:rPr lang="en-US" dirty="0" smtClean="0"/>
              <a:t>These staff members are critical to the continuation of key operations and services in the event of a COOP activation</a:t>
            </a:r>
          </a:p>
          <a:p>
            <a:pPr>
              <a:buNone/>
            </a:pPr>
            <a:endParaRPr lang="en-US" sz="800" dirty="0"/>
          </a:p>
          <a:p>
            <a:r>
              <a:rPr lang="en-US" dirty="0" smtClean="0"/>
              <a:t>These staffer members may not necessarily be a supervisor/manager</a:t>
            </a:r>
          </a:p>
        </p:txBody>
      </p:sp>
      <p:sp>
        <p:nvSpPr>
          <p:cNvPr id="3" name="Title 2"/>
          <p:cNvSpPr>
            <a:spLocks noGrp="1"/>
          </p:cNvSpPr>
          <p:nvPr>
            <p:ph type="title"/>
          </p:nvPr>
        </p:nvSpPr>
        <p:spPr/>
        <p:txBody>
          <a:bodyPr/>
          <a:lstStyle/>
          <a:p>
            <a:r>
              <a:rPr lang="en-US" dirty="0" smtClean="0"/>
              <a:t>ESSENTIAL PERSONNEL (pages 14-15)</a:t>
            </a:r>
            <a:endParaRPr lang="en-US" dirty="0"/>
          </a:p>
        </p:txBody>
      </p:sp>
      <p:pic>
        <p:nvPicPr>
          <p:cNvPr id="36866" name="Picture 2"/>
          <p:cNvPicPr>
            <a:picLocks noChangeAspect="1" noChangeArrowheads="1"/>
          </p:cNvPicPr>
          <p:nvPr/>
        </p:nvPicPr>
        <p:blipFill>
          <a:blip r:embed="rId2" cstate="print"/>
          <a:srcRect/>
          <a:stretch>
            <a:fillRect/>
          </a:stretch>
        </p:blipFill>
        <p:spPr bwMode="auto">
          <a:xfrm>
            <a:off x="2841333" y="4346918"/>
            <a:ext cx="3390655" cy="22277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334853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80931"/>
          </a:xfrm>
        </p:spPr>
        <p:txBody>
          <a:bodyPr>
            <a:normAutofit/>
          </a:bodyPr>
          <a:lstStyle/>
          <a:p>
            <a:r>
              <a:rPr lang="en-US" sz="2800" dirty="0" smtClean="0"/>
              <a:t>Participants will:</a:t>
            </a:r>
          </a:p>
          <a:p>
            <a:pPr>
              <a:buNone/>
            </a:pPr>
            <a:endParaRPr lang="en-US" sz="2800" dirty="0" smtClean="0"/>
          </a:p>
          <a:p>
            <a:pPr lvl="1"/>
            <a:r>
              <a:rPr lang="en-US" sz="2400" dirty="0"/>
              <a:t>U</a:t>
            </a:r>
            <a:r>
              <a:rPr lang="en-US" sz="2400" dirty="0" smtClean="0"/>
              <a:t>nderstand the importance of a Continuity of Operations Plan (COOP)</a:t>
            </a:r>
          </a:p>
          <a:p>
            <a:pPr lvl="1"/>
            <a:endParaRPr lang="en-US" sz="2400" dirty="0" smtClean="0"/>
          </a:p>
          <a:p>
            <a:pPr lvl="1"/>
            <a:r>
              <a:rPr lang="en-US" sz="2400" dirty="0"/>
              <a:t>U</a:t>
            </a:r>
            <a:r>
              <a:rPr lang="en-US" sz="2400" dirty="0" smtClean="0"/>
              <a:t>nderstand </a:t>
            </a:r>
            <a:r>
              <a:rPr lang="en-US" sz="2400" dirty="0"/>
              <a:t>the key elements of a </a:t>
            </a:r>
            <a:r>
              <a:rPr lang="en-US" sz="2400" dirty="0" smtClean="0"/>
              <a:t>COOP</a:t>
            </a:r>
          </a:p>
          <a:p>
            <a:pPr lvl="1"/>
            <a:endParaRPr lang="en-US" sz="2400" dirty="0" smtClean="0"/>
          </a:p>
          <a:p>
            <a:pPr lvl="1"/>
            <a:r>
              <a:rPr lang="en-US" sz="2400" dirty="0" smtClean="0"/>
              <a:t>Understand how to utilize the AHCA COOP template</a:t>
            </a:r>
          </a:p>
          <a:p>
            <a:pPr lvl="1"/>
            <a:endParaRPr lang="en-US" sz="2400" dirty="0" smtClean="0"/>
          </a:p>
          <a:p>
            <a:pPr lvl="1"/>
            <a:r>
              <a:rPr lang="en-US" sz="2400" smtClean="0"/>
              <a:t>Be able to </a:t>
            </a:r>
            <a:r>
              <a:rPr lang="en-US" sz="2400" dirty="0" smtClean="0"/>
              <a:t>develop a COOP </a:t>
            </a:r>
            <a:r>
              <a:rPr lang="en-US" sz="2400" smtClean="0"/>
              <a:t>for their </a:t>
            </a:r>
            <a:r>
              <a:rPr lang="en-US" sz="2400" dirty="0" smtClean="0"/>
              <a:t>organization</a:t>
            </a:r>
            <a:endParaRPr lang="en-US" sz="2400" dirty="0"/>
          </a:p>
          <a:p>
            <a:pPr marL="365760" lvl="1" indent="0">
              <a:buNone/>
            </a:pPr>
            <a:endParaRPr lang="en-US" sz="2200" dirty="0"/>
          </a:p>
          <a:p>
            <a:pPr lvl="1"/>
            <a:endParaRPr lang="en-US" sz="2400" dirty="0" smtClean="0"/>
          </a:p>
        </p:txBody>
      </p:sp>
      <p:sp>
        <p:nvSpPr>
          <p:cNvPr id="3" name="Title 2"/>
          <p:cNvSpPr>
            <a:spLocks noGrp="1"/>
          </p:cNvSpPr>
          <p:nvPr>
            <p:ph type="title"/>
          </p:nvPr>
        </p:nvSpPr>
        <p:spPr/>
        <p:txBody>
          <a:bodyPr/>
          <a:lstStyle/>
          <a:p>
            <a:r>
              <a:rPr lang="en-US" dirty="0" smtClean="0"/>
              <a:t>Desired outcomes of Training</a:t>
            </a:r>
            <a:endParaRPr lang="en-US" dirty="0"/>
          </a:p>
        </p:txBody>
      </p:sp>
    </p:spTree>
    <p:extLst>
      <p:ext uri="{BB962C8B-B14F-4D97-AF65-F5344CB8AC3E}">
        <p14:creationId xmlns:p14="http://schemas.microsoft.com/office/powerpoint/2010/main" xmlns="" val="4008709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55643"/>
          </a:xfrm>
        </p:spPr>
        <p:txBody>
          <a:bodyPr>
            <a:normAutofit/>
          </a:bodyPr>
          <a:lstStyle/>
          <a:p>
            <a:r>
              <a:rPr lang="en-US" sz="2800" dirty="0" smtClean="0"/>
              <a:t>HUMAN (CAPITAL) RESOURCES</a:t>
            </a:r>
            <a:r>
              <a:rPr lang="en-US" dirty="0" smtClean="0"/>
              <a:t>:</a:t>
            </a:r>
          </a:p>
          <a:p>
            <a:pPr lvl="1"/>
            <a:r>
              <a:rPr lang="en-US" sz="2400" dirty="0" smtClean="0"/>
              <a:t>Identify the number of staff who are prepared and trained to perform specific critical functions</a:t>
            </a:r>
          </a:p>
          <a:p>
            <a:pPr lvl="1">
              <a:buNone/>
            </a:pPr>
            <a:endParaRPr lang="en-US" sz="2400" dirty="0" smtClean="0"/>
          </a:p>
          <a:p>
            <a:pPr lvl="1"/>
            <a:r>
              <a:rPr lang="en-US" sz="2400" dirty="0" smtClean="0"/>
              <a:t>Human Resources should also have a list of Essential Functions (refer to pages 12 – 13 of the template)</a:t>
            </a:r>
          </a:p>
          <a:p>
            <a:pPr lvl="1"/>
            <a:endParaRPr lang="en-US" dirty="0" smtClean="0"/>
          </a:p>
          <a:p>
            <a:pPr marL="365760" lvl="1" indent="0">
              <a:buNone/>
            </a:pPr>
            <a:endParaRPr lang="en-US" dirty="0" smtClean="0"/>
          </a:p>
        </p:txBody>
      </p:sp>
      <p:sp>
        <p:nvSpPr>
          <p:cNvPr id="3" name="Title 2"/>
          <p:cNvSpPr>
            <a:spLocks noGrp="1"/>
          </p:cNvSpPr>
          <p:nvPr>
            <p:ph type="title"/>
          </p:nvPr>
        </p:nvSpPr>
        <p:spPr/>
        <p:txBody>
          <a:bodyPr/>
          <a:lstStyle/>
          <a:p>
            <a:r>
              <a:rPr lang="en-US" dirty="0" smtClean="0"/>
              <a:t>Critical resources (pages 16-18)</a:t>
            </a:r>
            <a:endParaRPr lang="en-US" dirty="0"/>
          </a:p>
        </p:txBody>
      </p:sp>
      <p:pic>
        <p:nvPicPr>
          <p:cNvPr id="35842" name="Picture 2" descr="banner-resources.jpg (518×149)"/>
          <p:cNvPicPr>
            <a:picLocks noChangeAspect="1" noChangeArrowheads="1"/>
          </p:cNvPicPr>
          <p:nvPr/>
        </p:nvPicPr>
        <p:blipFill>
          <a:blip r:embed="rId2" cstate="print"/>
          <a:srcRect/>
          <a:stretch>
            <a:fillRect/>
          </a:stretch>
        </p:blipFill>
        <p:spPr bwMode="auto">
          <a:xfrm>
            <a:off x="2068781" y="4860066"/>
            <a:ext cx="4933950" cy="1419226"/>
          </a:xfrm>
          <a:prstGeom prst="rect">
            <a:avLst/>
          </a:prstGeom>
          <a:noFill/>
        </p:spPr>
      </p:pic>
    </p:spTree>
    <p:extLst>
      <p:ext uri="{BB962C8B-B14F-4D97-AF65-F5344CB8AC3E}">
        <p14:creationId xmlns:p14="http://schemas.microsoft.com/office/powerpoint/2010/main" xmlns="" val="1276572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55643"/>
          </a:xfrm>
        </p:spPr>
        <p:txBody>
          <a:bodyPr>
            <a:normAutofit lnSpcReduction="10000"/>
          </a:bodyPr>
          <a:lstStyle/>
          <a:p>
            <a:pPr algn="ctr">
              <a:buNone/>
            </a:pPr>
            <a:r>
              <a:rPr lang="en-US" sz="2400" dirty="0" smtClean="0"/>
              <a:t>VITAL (ESSENTIAL) RECORDS</a:t>
            </a:r>
          </a:p>
          <a:p>
            <a:pPr algn="ctr">
              <a:buNone/>
            </a:pPr>
            <a:endParaRPr lang="en-US" sz="800" dirty="0" smtClean="0"/>
          </a:p>
          <a:p>
            <a:pPr>
              <a:buNone/>
            </a:pPr>
            <a:endParaRPr lang="en-US" sz="800" dirty="0" smtClean="0"/>
          </a:p>
          <a:p>
            <a:pPr lvl="1"/>
            <a:r>
              <a:rPr lang="en-US" dirty="0" smtClean="0"/>
              <a:t>DATABASES</a:t>
            </a:r>
          </a:p>
          <a:p>
            <a:pPr lvl="1"/>
            <a:endParaRPr lang="en-US" dirty="0" smtClean="0"/>
          </a:p>
          <a:p>
            <a:pPr lvl="1"/>
            <a:r>
              <a:rPr lang="en-US" dirty="0" smtClean="0"/>
              <a:t>EMERGENCY OPERATIONS PLANS (EOP)</a:t>
            </a:r>
          </a:p>
          <a:p>
            <a:pPr lvl="1"/>
            <a:endParaRPr lang="en-US" dirty="0" smtClean="0"/>
          </a:p>
          <a:p>
            <a:pPr lvl="1"/>
            <a:r>
              <a:rPr lang="en-US" dirty="0" smtClean="0"/>
              <a:t>STAFF CONTACT INFORMATION</a:t>
            </a:r>
          </a:p>
          <a:p>
            <a:pPr lvl="1"/>
            <a:endParaRPr lang="en-US" dirty="0" smtClean="0"/>
          </a:p>
          <a:p>
            <a:pPr lvl="1"/>
            <a:r>
              <a:rPr lang="en-US" dirty="0" smtClean="0"/>
              <a:t>ORDERS OF SUCCESSION</a:t>
            </a:r>
          </a:p>
          <a:p>
            <a:pPr lvl="1"/>
            <a:endParaRPr lang="en-US" dirty="0" smtClean="0"/>
          </a:p>
          <a:p>
            <a:pPr lvl="1"/>
            <a:r>
              <a:rPr lang="en-US" dirty="0" smtClean="0"/>
              <a:t>DELEGATIONS OF AUTHORITY</a:t>
            </a:r>
          </a:p>
          <a:p>
            <a:pPr lvl="1"/>
            <a:endParaRPr lang="en-US" dirty="0" smtClean="0"/>
          </a:p>
          <a:p>
            <a:pPr lvl="1"/>
            <a:r>
              <a:rPr lang="en-US" dirty="0" smtClean="0"/>
              <a:t>POLICY, PROCEDURES, SYSTEMS MANUALS</a:t>
            </a:r>
          </a:p>
          <a:p>
            <a:pPr lvl="1"/>
            <a:endParaRPr lang="en-US" dirty="0" smtClean="0"/>
          </a:p>
          <a:p>
            <a:pPr lvl="1"/>
            <a:r>
              <a:rPr lang="en-US" dirty="0" smtClean="0"/>
              <a:t>LIST OF CREDIT CARD HOLDERS FOR EMERGENCY PURCHASING</a:t>
            </a:r>
          </a:p>
        </p:txBody>
      </p:sp>
      <p:sp>
        <p:nvSpPr>
          <p:cNvPr id="3" name="Title 2"/>
          <p:cNvSpPr>
            <a:spLocks noGrp="1"/>
          </p:cNvSpPr>
          <p:nvPr>
            <p:ph type="title"/>
          </p:nvPr>
        </p:nvSpPr>
        <p:spPr/>
        <p:txBody>
          <a:bodyPr/>
          <a:lstStyle/>
          <a:p>
            <a:r>
              <a:rPr lang="en-US" dirty="0" smtClean="0"/>
              <a:t>Critical resources (pages 16-18)</a:t>
            </a:r>
            <a:endParaRPr lang="en-US" dirty="0"/>
          </a:p>
        </p:txBody>
      </p:sp>
      <p:pic>
        <p:nvPicPr>
          <p:cNvPr id="34818" name="Picture 2" descr="Vital Records.png (400×318)"/>
          <p:cNvPicPr>
            <a:picLocks noChangeAspect="1" noChangeArrowheads="1"/>
          </p:cNvPicPr>
          <p:nvPr/>
        </p:nvPicPr>
        <p:blipFill>
          <a:blip r:embed="rId2" cstate="print"/>
          <a:srcRect/>
          <a:stretch>
            <a:fillRect/>
          </a:stretch>
        </p:blipFill>
        <p:spPr bwMode="auto">
          <a:xfrm>
            <a:off x="5334000" y="2364545"/>
            <a:ext cx="3810000" cy="3028950"/>
          </a:xfrm>
          <a:prstGeom prst="rect">
            <a:avLst/>
          </a:prstGeom>
          <a:noFill/>
        </p:spPr>
      </p:pic>
    </p:spTree>
    <p:extLst>
      <p:ext uri="{BB962C8B-B14F-4D97-AF65-F5344CB8AC3E}">
        <p14:creationId xmlns:p14="http://schemas.microsoft.com/office/powerpoint/2010/main" xmlns="" val="1691972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55643"/>
          </a:xfrm>
        </p:spPr>
        <p:txBody>
          <a:bodyPr>
            <a:normAutofit lnSpcReduction="10000"/>
          </a:bodyPr>
          <a:lstStyle/>
          <a:p>
            <a:pPr marL="45720" indent="0">
              <a:buNone/>
            </a:pPr>
            <a:endParaRPr lang="en-US" dirty="0" smtClean="0"/>
          </a:p>
          <a:p>
            <a:pPr lvl="1"/>
            <a:r>
              <a:rPr lang="en-US" sz="2400" dirty="0" smtClean="0"/>
              <a:t>MAPS AND BUILDING PLANS</a:t>
            </a:r>
          </a:p>
          <a:p>
            <a:pPr lvl="1"/>
            <a:endParaRPr lang="en-US" sz="2400" dirty="0" smtClean="0"/>
          </a:p>
          <a:p>
            <a:pPr lvl="1"/>
            <a:r>
              <a:rPr lang="en-US" sz="2400" dirty="0" smtClean="0"/>
              <a:t>EMPLOYEE RECORDS</a:t>
            </a:r>
          </a:p>
          <a:p>
            <a:pPr lvl="1"/>
            <a:endParaRPr lang="en-US" sz="2400" dirty="0" smtClean="0"/>
          </a:p>
          <a:p>
            <a:pPr lvl="1"/>
            <a:r>
              <a:rPr lang="en-US" sz="2400" dirty="0" smtClean="0"/>
              <a:t>RESIDENT HEALTH RECORDS</a:t>
            </a:r>
          </a:p>
          <a:p>
            <a:pPr lvl="1"/>
            <a:endParaRPr lang="en-US" sz="2400" dirty="0" smtClean="0"/>
          </a:p>
          <a:p>
            <a:pPr lvl="1"/>
            <a:r>
              <a:rPr lang="en-US" sz="2400" dirty="0" smtClean="0"/>
              <a:t>TITLES, DEEDS AND CONTRACTS</a:t>
            </a:r>
          </a:p>
          <a:p>
            <a:pPr lvl="1"/>
            <a:endParaRPr lang="en-US" sz="2400" dirty="0" smtClean="0"/>
          </a:p>
          <a:p>
            <a:pPr lvl="1"/>
            <a:r>
              <a:rPr lang="en-US" sz="2400" dirty="0" smtClean="0"/>
              <a:t>LICENSES AND LONG-TERM PERMITS</a:t>
            </a:r>
          </a:p>
          <a:p>
            <a:pPr lvl="1">
              <a:buNone/>
            </a:pPr>
            <a:endParaRPr lang="en-US" sz="2400" dirty="0" smtClean="0"/>
          </a:p>
          <a:p>
            <a:pPr lvl="1"/>
            <a:r>
              <a:rPr lang="en-US" sz="2400" dirty="0" smtClean="0"/>
              <a:t>FINANCIAL AND INSURANCE RECORDS</a:t>
            </a:r>
          </a:p>
          <a:p>
            <a:pPr lvl="1"/>
            <a:endParaRPr lang="en-US" dirty="0" smtClean="0"/>
          </a:p>
        </p:txBody>
      </p:sp>
      <p:sp>
        <p:nvSpPr>
          <p:cNvPr id="3" name="Title 2"/>
          <p:cNvSpPr>
            <a:spLocks noGrp="1"/>
          </p:cNvSpPr>
          <p:nvPr>
            <p:ph type="title"/>
          </p:nvPr>
        </p:nvSpPr>
        <p:spPr/>
        <p:txBody>
          <a:bodyPr/>
          <a:lstStyle/>
          <a:p>
            <a:r>
              <a:rPr lang="en-US" dirty="0" smtClean="0"/>
              <a:t>Critical resources (pages 16-18)</a:t>
            </a:r>
            <a:endParaRPr lang="en-US" dirty="0"/>
          </a:p>
        </p:txBody>
      </p:sp>
      <p:pic>
        <p:nvPicPr>
          <p:cNvPr id="33796" name="Picture 4"/>
          <p:cNvPicPr>
            <a:picLocks noChangeAspect="1" noChangeArrowheads="1"/>
          </p:cNvPicPr>
          <p:nvPr/>
        </p:nvPicPr>
        <p:blipFill>
          <a:blip r:embed="rId2" cstate="print"/>
          <a:srcRect/>
          <a:stretch>
            <a:fillRect/>
          </a:stretch>
        </p:blipFill>
        <p:spPr bwMode="auto">
          <a:xfrm>
            <a:off x="6457290" y="2516769"/>
            <a:ext cx="2108022" cy="2966846"/>
          </a:xfrm>
          <a:prstGeom prst="rect">
            <a:avLst/>
          </a:prstGeom>
          <a:ln>
            <a:noFill/>
          </a:ln>
          <a:effectLst>
            <a:softEdge rad="112500"/>
          </a:effectLst>
        </p:spPr>
      </p:pic>
    </p:spTree>
    <p:extLst>
      <p:ext uri="{BB962C8B-B14F-4D97-AF65-F5344CB8AC3E}">
        <p14:creationId xmlns:p14="http://schemas.microsoft.com/office/powerpoint/2010/main" xmlns="" val="1090918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55643"/>
          </a:xfrm>
        </p:spPr>
        <p:txBody>
          <a:bodyPr>
            <a:normAutofit/>
          </a:bodyPr>
          <a:lstStyle/>
          <a:p>
            <a:r>
              <a:rPr lang="en-US" sz="2800" dirty="0" smtClean="0"/>
              <a:t>EQUIPMENT AND SUPPLIES</a:t>
            </a:r>
            <a:endParaRPr lang="en-US" sz="2000" dirty="0" smtClean="0"/>
          </a:p>
          <a:p>
            <a:pPr lvl="1"/>
            <a:endParaRPr lang="en-US" sz="800" dirty="0" smtClean="0"/>
          </a:p>
          <a:p>
            <a:pPr lvl="1"/>
            <a:r>
              <a:rPr lang="en-US" sz="2000" dirty="0" smtClean="0"/>
              <a:t>Identify equipment and supplies needed to support essential functions</a:t>
            </a:r>
          </a:p>
          <a:p>
            <a:pPr lvl="1"/>
            <a:endParaRPr lang="en-US" sz="2600" dirty="0" smtClean="0"/>
          </a:p>
          <a:p>
            <a:endParaRPr lang="en-US" dirty="0" smtClean="0"/>
          </a:p>
        </p:txBody>
      </p:sp>
      <p:sp>
        <p:nvSpPr>
          <p:cNvPr id="3" name="Title 2"/>
          <p:cNvSpPr>
            <a:spLocks noGrp="1"/>
          </p:cNvSpPr>
          <p:nvPr>
            <p:ph type="title"/>
          </p:nvPr>
        </p:nvSpPr>
        <p:spPr/>
        <p:txBody>
          <a:bodyPr/>
          <a:lstStyle/>
          <a:p>
            <a:r>
              <a:rPr lang="en-US" dirty="0" smtClean="0"/>
              <a:t>Critical resources (pages 16-18)</a:t>
            </a:r>
            <a:endParaRPr lang="en-US" dirty="0"/>
          </a:p>
        </p:txBody>
      </p:sp>
      <p:pic>
        <p:nvPicPr>
          <p:cNvPr id="32770" name="Picture 2" descr="MedicalEquip.gif (500×400)"/>
          <p:cNvPicPr>
            <a:picLocks noChangeAspect="1" noChangeArrowheads="1"/>
          </p:cNvPicPr>
          <p:nvPr/>
        </p:nvPicPr>
        <p:blipFill>
          <a:blip r:embed="rId2" cstate="print"/>
          <a:srcRect/>
          <a:stretch>
            <a:fillRect/>
          </a:stretch>
        </p:blipFill>
        <p:spPr bwMode="auto">
          <a:xfrm>
            <a:off x="624570" y="3179298"/>
            <a:ext cx="3763108" cy="3010487"/>
          </a:xfrm>
          <a:prstGeom prst="ellipse">
            <a:avLst/>
          </a:prstGeom>
          <a:ln>
            <a:noFill/>
          </a:ln>
          <a:effectLst>
            <a:softEdge rad="112500"/>
          </a:effectLst>
        </p:spPr>
      </p:pic>
      <p:pic>
        <p:nvPicPr>
          <p:cNvPr id="32772" name="Picture 4" descr="Medical-supplies.jpg (500×378)"/>
          <p:cNvPicPr>
            <a:picLocks noChangeAspect="1" noChangeArrowheads="1"/>
          </p:cNvPicPr>
          <p:nvPr/>
        </p:nvPicPr>
        <p:blipFill>
          <a:blip r:embed="rId3" cstate="print"/>
          <a:srcRect/>
          <a:stretch>
            <a:fillRect/>
          </a:stretch>
        </p:blipFill>
        <p:spPr bwMode="auto">
          <a:xfrm>
            <a:off x="4572000" y="3179298"/>
            <a:ext cx="3994810" cy="3020077"/>
          </a:xfrm>
          <a:prstGeom prst="ellipse">
            <a:avLst/>
          </a:prstGeom>
          <a:ln>
            <a:noFill/>
          </a:ln>
          <a:effectLst>
            <a:softEdge rad="112500"/>
          </a:effectLst>
        </p:spPr>
      </p:pic>
    </p:spTree>
    <p:extLst>
      <p:ext uri="{BB962C8B-B14F-4D97-AF65-F5344CB8AC3E}">
        <p14:creationId xmlns:p14="http://schemas.microsoft.com/office/powerpoint/2010/main" xmlns="" val="26145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942529"/>
            <a:ext cx="8407893" cy="4183950"/>
          </a:xfrm>
        </p:spPr>
        <p:txBody>
          <a:bodyPr>
            <a:normAutofit/>
          </a:bodyPr>
          <a:lstStyle/>
          <a:p>
            <a:r>
              <a:rPr lang="en-US" sz="2400" cap="small" dirty="0" smtClean="0"/>
              <a:t>Develop a complete list of vendors and suppliers</a:t>
            </a:r>
          </a:p>
          <a:p>
            <a:r>
              <a:rPr lang="en-US" sz="2400" cap="small" dirty="0" smtClean="0"/>
              <a:t>Identify alternate vendors and suppliers and develop a contact list</a:t>
            </a:r>
            <a:endParaRPr lang="en-US" sz="2400" dirty="0" smtClean="0"/>
          </a:p>
          <a:p>
            <a:pPr lvl="1"/>
            <a:r>
              <a:rPr lang="en-US" sz="2200" dirty="0" smtClean="0"/>
              <a:t>Confirm that primary and alternate vendors have their own COOP to help ensure their own services to support your operation</a:t>
            </a:r>
          </a:p>
        </p:txBody>
      </p:sp>
      <p:sp>
        <p:nvSpPr>
          <p:cNvPr id="3" name="Title 2"/>
          <p:cNvSpPr>
            <a:spLocks noGrp="1"/>
          </p:cNvSpPr>
          <p:nvPr>
            <p:ph type="title"/>
          </p:nvPr>
        </p:nvSpPr>
        <p:spPr/>
        <p:txBody>
          <a:bodyPr/>
          <a:lstStyle/>
          <a:p>
            <a:r>
              <a:rPr lang="en-US" dirty="0" smtClean="0"/>
              <a:t>KEY VENDORS ~ SUPPLIERS </a:t>
            </a:r>
            <a:br>
              <a:rPr lang="en-US" dirty="0" smtClean="0"/>
            </a:br>
            <a:r>
              <a:rPr lang="en-US" dirty="0" smtClean="0"/>
              <a:t>(pages 19-20)</a:t>
            </a:r>
            <a:endParaRPr lang="en-US" dirty="0"/>
          </a:p>
        </p:txBody>
      </p:sp>
      <p:pic>
        <p:nvPicPr>
          <p:cNvPr id="30721" name="Picture 1"/>
          <p:cNvPicPr>
            <a:picLocks noChangeAspect="1" noChangeArrowheads="1"/>
          </p:cNvPicPr>
          <p:nvPr/>
        </p:nvPicPr>
        <p:blipFill>
          <a:blip r:embed="rId2" cstate="print"/>
          <a:srcRect/>
          <a:stretch>
            <a:fillRect/>
          </a:stretch>
        </p:blipFill>
        <p:spPr bwMode="auto">
          <a:xfrm>
            <a:off x="3557588" y="4213494"/>
            <a:ext cx="2028825" cy="2257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923699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55643"/>
          </a:xfrm>
        </p:spPr>
        <p:txBody>
          <a:bodyPr>
            <a:normAutofit lnSpcReduction="10000"/>
          </a:bodyPr>
          <a:lstStyle/>
          <a:p>
            <a:pPr lvl="1"/>
            <a:r>
              <a:rPr lang="en-US" sz="2800" dirty="0" smtClean="0"/>
              <a:t>Facilities should have identified an alternate location for client/resident care in their EOP</a:t>
            </a:r>
          </a:p>
          <a:p>
            <a:pPr lvl="1">
              <a:buNone/>
            </a:pPr>
            <a:endParaRPr lang="en-US" sz="2800" dirty="0" smtClean="0"/>
          </a:p>
          <a:p>
            <a:pPr lvl="1"/>
            <a:r>
              <a:rPr lang="en-US" sz="2800" dirty="0" smtClean="0"/>
              <a:t>Facilities should also identify an alternate site for business operations as part of their COOP</a:t>
            </a:r>
          </a:p>
          <a:p>
            <a:pPr lvl="1">
              <a:buNone/>
            </a:pPr>
            <a:endParaRPr lang="en-US" sz="2800" dirty="0" smtClean="0"/>
          </a:p>
          <a:p>
            <a:pPr lvl="2"/>
            <a:r>
              <a:rPr lang="en-US" sz="2600" dirty="0" smtClean="0"/>
              <a:t>An alternate site for business operations offers a solution for continuing business functions like finance, payroll, electronic health records, human resources, and other essential functions to help keep the business sustainable</a:t>
            </a:r>
            <a:endParaRPr lang="en-US" sz="2800" dirty="0" smtClean="0"/>
          </a:p>
        </p:txBody>
      </p:sp>
      <p:sp>
        <p:nvSpPr>
          <p:cNvPr id="3" name="Title 2"/>
          <p:cNvSpPr>
            <a:spLocks noGrp="1"/>
          </p:cNvSpPr>
          <p:nvPr>
            <p:ph type="title"/>
          </p:nvPr>
        </p:nvSpPr>
        <p:spPr/>
        <p:txBody>
          <a:bodyPr/>
          <a:lstStyle/>
          <a:p>
            <a:r>
              <a:rPr lang="en-US" dirty="0" smtClean="0"/>
              <a:t>ALTERNATE FACILITIES/LOCATIONS</a:t>
            </a:r>
            <a:br>
              <a:rPr lang="en-US" dirty="0" smtClean="0"/>
            </a:br>
            <a:r>
              <a:rPr lang="en-US" dirty="0" smtClean="0"/>
              <a:t>(Pages 21–22)</a:t>
            </a:r>
            <a:endParaRPr lang="en-US" dirty="0"/>
          </a:p>
        </p:txBody>
      </p:sp>
    </p:spTree>
    <p:extLst>
      <p:ext uri="{BB962C8B-B14F-4D97-AF65-F5344CB8AC3E}">
        <p14:creationId xmlns:p14="http://schemas.microsoft.com/office/powerpoint/2010/main" xmlns="" val="2410411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706218"/>
          </a:xfrm>
        </p:spPr>
        <p:txBody>
          <a:bodyPr>
            <a:normAutofit fontScale="92500" lnSpcReduction="20000"/>
          </a:bodyPr>
          <a:lstStyle/>
          <a:p>
            <a:r>
              <a:rPr lang="en-US" sz="2400" dirty="0" smtClean="0"/>
              <a:t>DEVELOP STRATEGIES FOR COMMUNICATION WITH THE FOLLOWING ENTITIES:</a:t>
            </a:r>
          </a:p>
          <a:p>
            <a:pPr>
              <a:buNone/>
            </a:pPr>
            <a:endParaRPr lang="en-US" sz="2400" dirty="0" smtClean="0"/>
          </a:p>
          <a:p>
            <a:pPr lvl="1"/>
            <a:r>
              <a:rPr lang="en-US" sz="2400" dirty="0" smtClean="0"/>
              <a:t>Local emergency management agency</a:t>
            </a:r>
          </a:p>
          <a:p>
            <a:pPr lvl="1"/>
            <a:r>
              <a:rPr lang="en-US" sz="2400" dirty="0" smtClean="0"/>
              <a:t>Local emergency responders (police, fire, EMS)</a:t>
            </a:r>
          </a:p>
          <a:p>
            <a:pPr lvl="1"/>
            <a:r>
              <a:rPr lang="en-US" sz="2400" dirty="0" smtClean="0"/>
              <a:t>Facility staff</a:t>
            </a:r>
          </a:p>
          <a:p>
            <a:pPr lvl="1"/>
            <a:r>
              <a:rPr lang="en-US" sz="2400" dirty="0" smtClean="0"/>
              <a:t>Facility residents</a:t>
            </a:r>
          </a:p>
          <a:p>
            <a:pPr lvl="1"/>
            <a:r>
              <a:rPr lang="en-US" sz="2400" dirty="0" smtClean="0"/>
              <a:t>Residents’ families / Responsible parties</a:t>
            </a:r>
          </a:p>
          <a:p>
            <a:pPr lvl="1"/>
            <a:r>
              <a:rPr lang="en-US" sz="2400" dirty="0" smtClean="0"/>
              <a:t>Other local health care facilities</a:t>
            </a:r>
          </a:p>
          <a:p>
            <a:pPr lvl="1"/>
            <a:r>
              <a:rPr lang="en-US" sz="2400" dirty="0" smtClean="0"/>
              <a:t>Regulatory/licensing agencies</a:t>
            </a:r>
          </a:p>
          <a:p>
            <a:pPr lvl="1"/>
            <a:r>
              <a:rPr lang="en-US" sz="2400" dirty="0" smtClean="0"/>
              <a:t>Suppliers/vendors</a:t>
            </a:r>
          </a:p>
          <a:p>
            <a:pPr lvl="1"/>
            <a:r>
              <a:rPr lang="en-US" sz="2400" dirty="0" smtClean="0"/>
              <a:t>Corporate contacts</a:t>
            </a:r>
          </a:p>
          <a:p>
            <a:pPr lvl="1"/>
            <a:r>
              <a:rPr lang="en-US" sz="2400" dirty="0" smtClean="0"/>
              <a:t>Media</a:t>
            </a:r>
          </a:p>
        </p:txBody>
      </p:sp>
      <p:sp>
        <p:nvSpPr>
          <p:cNvPr id="3" name="Title 2"/>
          <p:cNvSpPr>
            <a:spLocks noGrp="1"/>
          </p:cNvSpPr>
          <p:nvPr>
            <p:ph type="title"/>
          </p:nvPr>
        </p:nvSpPr>
        <p:spPr/>
        <p:txBody>
          <a:bodyPr/>
          <a:lstStyle/>
          <a:p>
            <a:r>
              <a:rPr lang="en-US" dirty="0" smtClean="0"/>
              <a:t>Emergency communications            (pages 23-26)</a:t>
            </a:r>
            <a:endParaRPr lang="en-US" dirty="0"/>
          </a:p>
        </p:txBody>
      </p:sp>
    </p:spTree>
    <p:extLst>
      <p:ext uri="{BB962C8B-B14F-4D97-AF65-F5344CB8AC3E}">
        <p14:creationId xmlns:p14="http://schemas.microsoft.com/office/powerpoint/2010/main" xmlns="" val="1322952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367" y="1646155"/>
            <a:ext cx="8407893" cy="5073112"/>
          </a:xfrm>
        </p:spPr>
        <p:txBody>
          <a:bodyPr>
            <a:normAutofit/>
          </a:bodyPr>
          <a:lstStyle/>
          <a:p>
            <a:r>
              <a:rPr lang="en-US" sz="2400" dirty="0" smtClean="0"/>
              <a:t>ALERT AND NOTIFICATION PROCEDURES:</a:t>
            </a:r>
          </a:p>
          <a:p>
            <a:pPr lvl="1"/>
            <a:r>
              <a:rPr lang="en-US" sz="2400" dirty="0" smtClean="0"/>
              <a:t>Establish procedures to notify staff about operational status during an emergency</a:t>
            </a:r>
          </a:p>
          <a:p>
            <a:pPr lvl="2"/>
            <a:r>
              <a:rPr lang="en-US" sz="2200" dirty="0" smtClean="0"/>
              <a:t>Directions on reporting to work or alternate location(s)</a:t>
            </a:r>
          </a:p>
          <a:p>
            <a:pPr lvl="2">
              <a:buNone/>
            </a:pPr>
            <a:endParaRPr lang="en-US" sz="2200" dirty="0" smtClean="0"/>
          </a:p>
          <a:p>
            <a:pPr lvl="1"/>
            <a:r>
              <a:rPr lang="en-US" sz="2400" dirty="0" smtClean="0"/>
              <a:t>Identify those within the operation that will be responsible for staff notification</a:t>
            </a:r>
          </a:p>
          <a:p>
            <a:pPr lvl="1"/>
            <a:endParaRPr lang="en-US" sz="2400" dirty="0" smtClean="0"/>
          </a:p>
          <a:p>
            <a:pPr lvl="1"/>
            <a:r>
              <a:rPr lang="en-US" sz="2400" dirty="0" smtClean="0"/>
              <a:t>Staff contact rosters should be attached to the COOP and updated regularly</a:t>
            </a:r>
          </a:p>
          <a:p>
            <a:pPr lvl="1"/>
            <a:endParaRPr lang="en-US" sz="2400" dirty="0" smtClean="0"/>
          </a:p>
          <a:p>
            <a:pPr lvl="1"/>
            <a:r>
              <a:rPr lang="en-US" sz="2400" dirty="0" smtClean="0"/>
              <a:t>Maintain hard copies of COOP in remote locations</a:t>
            </a:r>
          </a:p>
          <a:p>
            <a:pPr lvl="1"/>
            <a:endParaRPr lang="en-US" sz="2400" dirty="0" smtClean="0"/>
          </a:p>
          <a:p>
            <a:pPr marL="365760" lvl="1" indent="0">
              <a:buNone/>
            </a:pPr>
            <a:endParaRPr lang="en-US" dirty="0" smtClean="0"/>
          </a:p>
        </p:txBody>
      </p:sp>
      <p:sp>
        <p:nvSpPr>
          <p:cNvPr id="3" name="Title 2"/>
          <p:cNvSpPr>
            <a:spLocks noGrp="1"/>
          </p:cNvSpPr>
          <p:nvPr>
            <p:ph type="title"/>
          </p:nvPr>
        </p:nvSpPr>
        <p:spPr/>
        <p:txBody>
          <a:bodyPr/>
          <a:lstStyle/>
          <a:p>
            <a:r>
              <a:rPr lang="en-US" dirty="0" smtClean="0"/>
              <a:t>Emergency communications            (Pages 23-26)</a:t>
            </a:r>
            <a:endParaRPr lang="en-US" dirty="0"/>
          </a:p>
        </p:txBody>
      </p:sp>
    </p:spTree>
    <p:extLst>
      <p:ext uri="{BB962C8B-B14F-4D97-AF65-F5344CB8AC3E}">
        <p14:creationId xmlns:p14="http://schemas.microsoft.com/office/powerpoint/2010/main" xmlns="" val="3238741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917624"/>
            <a:ext cx="8407893" cy="4408047"/>
          </a:xfrm>
        </p:spPr>
        <p:txBody>
          <a:bodyPr>
            <a:normAutofit/>
          </a:bodyPr>
          <a:lstStyle/>
          <a:p>
            <a:r>
              <a:rPr lang="en-US" sz="2400" dirty="0" smtClean="0"/>
              <a:t>Key contact information:</a:t>
            </a:r>
          </a:p>
          <a:p>
            <a:pPr>
              <a:buNone/>
            </a:pPr>
            <a:endParaRPr lang="en-US" sz="2400" dirty="0" smtClean="0"/>
          </a:p>
          <a:p>
            <a:pPr lvl="1"/>
            <a:r>
              <a:rPr lang="en-US" sz="2400" dirty="0" smtClean="0"/>
              <a:t>Resident relatives / Responsible parties</a:t>
            </a:r>
          </a:p>
          <a:p>
            <a:pPr lvl="1">
              <a:buNone/>
            </a:pPr>
            <a:endParaRPr lang="en-US" sz="2400" dirty="0" smtClean="0"/>
          </a:p>
          <a:p>
            <a:pPr lvl="1"/>
            <a:r>
              <a:rPr lang="en-US" sz="2400" dirty="0" smtClean="0"/>
              <a:t>Vendors</a:t>
            </a:r>
          </a:p>
          <a:p>
            <a:pPr lvl="1"/>
            <a:endParaRPr lang="en-US" sz="2400" dirty="0" smtClean="0"/>
          </a:p>
          <a:p>
            <a:pPr lvl="1"/>
            <a:r>
              <a:rPr lang="en-US" sz="2400" dirty="0" smtClean="0"/>
              <a:t>Regulatory agencies</a:t>
            </a:r>
          </a:p>
          <a:p>
            <a:pPr lvl="1"/>
            <a:endParaRPr lang="en-US" sz="2400" dirty="0" smtClean="0"/>
          </a:p>
          <a:p>
            <a:pPr lvl="1"/>
            <a:r>
              <a:rPr lang="en-US" sz="2400" dirty="0" smtClean="0"/>
              <a:t>Contact lists should include all contacts identified under “emergency communications</a:t>
            </a:r>
            <a:r>
              <a:rPr lang="en-US" sz="2600" dirty="0" smtClean="0"/>
              <a:t>”</a:t>
            </a:r>
            <a:endParaRPr lang="en-US" sz="2600" dirty="0"/>
          </a:p>
        </p:txBody>
      </p:sp>
      <p:sp>
        <p:nvSpPr>
          <p:cNvPr id="3" name="Title 2"/>
          <p:cNvSpPr>
            <a:spLocks noGrp="1"/>
          </p:cNvSpPr>
          <p:nvPr>
            <p:ph type="title"/>
          </p:nvPr>
        </p:nvSpPr>
        <p:spPr/>
        <p:txBody>
          <a:bodyPr/>
          <a:lstStyle/>
          <a:p>
            <a:r>
              <a:rPr lang="en-US" dirty="0" smtClean="0"/>
              <a:t>KEY CONTACTS  (pages 27-28)</a:t>
            </a:r>
            <a:endParaRPr lang="en-US" dirty="0"/>
          </a:p>
        </p:txBody>
      </p:sp>
      <p:pic>
        <p:nvPicPr>
          <p:cNvPr id="21507" name="Picture 3"/>
          <p:cNvPicPr>
            <a:picLocks noChangeAspect="1" noChangeArrowheads="1"/>
          </p:cNvPicPr>
          <p:nvPr/>
        </p:nvPicPr>
        <p:blipFill>
          <a:blip r:embed="rId2" cstate="print"/>
          <a:srcRect/>
          <a:stretch>
            <a:fillRect/>
          </a:stretch>
        </p:blipFill>
        <p:spPr bwMode="auto">
          <a:xfrm>
            <a:off x="4825218" y="3433545"/>
            <a:ext cx="2518117" cy="1838321"/>
          </a:xfrm>
          <a:prstGeom prst="ellipse">
            <a:avLst/>
          </a:prstGeom>
          <a:ln>
            <a:noFill/>
          </a:ln>
          <a:effectLst>
            <a:softEdge rad="112500"/>
          </a:effectLst>
        </p:spPr>
      </p:pic>
      <p:pic>
        <p:nvPicPr>
          <p:cNvPr id="21508" name="Picture 4"/>
          <p:cNvPicPr>
            <a:picLocks noChangeAspect="1" noChangeArrowheads="1"/>
          </p:cNvPicPr>
          <p:nvPr/>
        </p:nvPicPr>
        <p:blipFill>
          <a:blip r:embed="rId3" cstate="print"/>
          <a:srcRect/>
          <a:stretch>
            <a:fillRect/>
          </a:stretch>
        </p:blipFill>
        <p:spPr bwMode="auto">
          <a:xfrm>
            <a:off x="7316703" y="1771650"/>
            <a:ext cx="1445557" cy="1389651"/>
          </a:xfrm>
          <a:prstGeom prst="rect">
            <a:avLst/>
          </a:prstGeom>
          <a:ln>
            <a:noFill/>
          </a:ln>
          <a:effectLst>
            <a:softEdge rad="112500"/>
          </a:effectLst>
        </p:spPr>
      </p:pic>
    </p:spTree>
    <p:extLst>
      <p:ext uri="{BB962C8B-B14F-4D97-AF65-F5344CB8AC3E}">
        <p14:creationId xmlns:p14="http://schemas.microsoft.com/office/powerpoint/2010/main" xmlns="" val="38933947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42868"/>
            <a:ext cx="8407893" cy="4632229"/>
          </a:xfrm>
        </p:spPr>
        <p:txBody>
          <a:bodyPr>
            <a:normAutofit fontScale="92500" lnSpcReduction="10000"/>
          </a:bodyPr>
          <a:lstStyle/>
          <a:p>
            <a:r>
              <a:rPr lang="en-US" sz="2600" dirty="0" smtClean="0"/>
              <a:t>The facility’s IT department or person responsible for information management should complete this section of the template:</a:t>
            </a:r>
          </a:p>
          <a:p>
            <a:endParaRPr lang="en-US" dirty="0" smtClean="0"/>
          </a:p>
          <a:p>
            <a:pPr lvl="1"/>
            <a:r>
              <a:rPr lang="en-US" dirty="0" smtClean="0"/>
              <a:t>Includes a complete inventory of technology</a:t>
            </a:r>
          </a:p>
          <a:p>
            <a:pPr lvl="1"/>
            <a:endParaRPr lang="en-US" dirty="0" smtClean="0"/>
          </a:p>
          <a:p>
            <a:pPr lvl="1"/>
            <a:r>
              <a:rPr lang="en-US" dirty="0" smtClean="0"/>
              <a:t>IT security</a:t>
            </a:r>
          </a:p>
          <a:p>
            <a:pPr lvl="1"/>
            <a:endParaRPr lang="en-US" dirty="0" smtClean="0"/>
          </a:p>
          <a:p>
            <a:pPr lvl="1"/>
            <a:r>
              <a:rPr lang="en-US" dirty="0" smtClean="0"/>
              <a:t>Essential records</a:t>
            </a:r>
          </a:p>
          <a:p>
            <a:pPr lvl="1"/>
            <a:endParaRPr lang="en-US" dirty="0" smtClean="0"/>
          </a:p>
          <a:p>
            <a:pPr lvl="1"/>
            <a:r>
              <a:rPr lang="en-US" dirty="0" smtClean="0"/>
              <a:t>Databases</a:t>
            </a:r>
          </a:p>
          <a:p>
            <a:pPr lvl="1"/>
            <a:endParaRPr lang="en-US" dirty="0" smtClean="0"/>
          </a:p>
          <a:p>
            <a:pPr lvl="1"/>
            <a:r>
              <a:rPr lang="en-US" dirty="0" smtClean="0"/>
              <a:t>Hardware</a:t>
            </a:r>
          </a:p>
          <a:p>
            <a:pPr lvl="1"/>
            <a:endParaRPr lang="en-US" dirty="0" smtClean="0"/>
          </a:p>
          <a:p>
            <a:pPr lvl="1"/>
            <a:r>
              <a:rPr lang="en-US" dirty="0" smtClean="0"/>
              <a:t>Software</a:t>
            </a:r>
          </a:p>
          <a:p>
            <a:endParaRPr lang="en-US" dirty="0" smtClean="0"/>
          </a:p>
        </p:txBody>
      </p:sp>
      <p:sp>
        <p:nvSpPr>
          <p:cNvPr id="3" name="Title 2"/>
          <p:cNvSpPr>
            <a:spLocks noGrp="1"/>
          </p:cNvSpPr>
          <p:nvPr>
            <p:ph type="title"/>
          </p:nvPr>
        </p:nvSpPr>
        <p:spPr/>
        <p:txBody>
          <a:bodyPr/>
          <a:lstStyle/>
          <a:p>
            <a:r>
              <a:rPr lang="en-US" dirty="0" smtClean="0"/>
              <a:t>INFORMATION TECHNOLOGY </a:t>
            </a:r>
            <a:br>
              <a:rPr lang="en-US" dirty="0" smtClean="0"/>
            </a:br>
            <a:r>
              <a:rPr lang="en-US" dirty="0" smtClean="0"/>
              <a:t>(pages 29-34)</a:t>
            </a:r>
            <a:endParaRPr lang="en-US" dirty="0"/>
          </a:p>
        </p:txBody>
      </p:sp>
      <p:pic>
        <p:nvPicPr>
          <p:cNvPr id="25602" name="Picture 2"/>
          <p:cNvPicPr>
            <a:picLocks noChangeAspect="1" noChangeArrowheads="1"/>
          </p:cNvPicPr>
          <p:nvPr/>
        </p:nvPicPr>
        <p:blipFill>
          <a:blip r:embed="rId2" cstate="print"/>
          <a:srcRect/>
          <a:stretch>
            <a:fillRect/>
          </a:stretch>
        </p:blipFill>
        <p:spPr bwMode="auto">
          <a:xfrm>
            <a:off x="5400081" y="3006423"/>
            <a:ext cx="3362179" cy="3468674"/>
          </a:xfrm>
          <a:prstGeom prst="ellipse">
            <a:avLst/>
          </a:prstGeom>
          <a:ln>
            <a:noFill/>
          </a:ln>
          <a:effectLst>
            <a:softEdge rad="112500"/>
          </a:effectLst>
        </p:spPr>
      </p:pic>
    </p:spTree>
    <p:extLst>
      <p:ext uri="{BB962C8B-B14F-4D97-AF65-F5344CB8AC3E}">
        <p14:creationId xmlns:p14="http://schemas.microsoft.com/office/powerpoint/2010/main" xmlns="" val="2540420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17785"/>
            <a:ext cx="8407893" cy="4782599"/>
          </a:xfrm>
        </p:spPr>
        <p:txBody>
          <a:bodyPr>
            <a:normAutofit fontScale="92500" lnSpcReduction="10000"/>
          </a:bodyPr>
          <a:lstStyle/>
          <a:p>
            <a:pPr marL="45720" indent="0">
              <a:buNone/>
            </a:pPr>
            <a:r>
              <a:rPr lang="en-US" sz="2800" dirty="0" smtClean="0"/>
              <a:t>Continuity </a:t>
            </a:r>
            <a:r>
              <a:rPr lang="en-US" sz="2800" dirty="0"/>
              <a:t>of Operations </a:t>
            </a:r>
            <a:r>
              <a:rPr lang="en-US" sz="2800" dirty="0" smtClean="0"/>
              <a:t>Planning/Plan (COOP):</a:t>
            </a:r>
          </a:p>
          <a:p>
            <a:pPr marL="45720" indent="0">
              <a:buNone/>
            </a:pPr>
            <a:endParaRPr lang="en-US" sz="2800" dirty="0" smtClean="0"/>
          </a:p>
          <a:p>
            <a:r>
              <a:rPr lang="en-US" sz="2800" dirty="0"/>
              <a:t>Ensuring the ability to continue essential functions within 12 hours and up to 30 days</a:t>
            </a:r>
            <a:r>
              <a:rPr lang="en-US" sz="2800" dirty="0" smtClean="0"/>
              <a:t>.</a:t>
            </a:r>
          </a:p>
          <a:p>
            <a:endParaRPr lang="en-US" sz="2800" dirty="0" smtClean="0"/>
          </a:p>
          <a:p>
            <a:pPr marL="274320" lvl="1" indent="-228600">
              <a:buClr>
                <a:schemeClr val="accent1"/>
              </a:buClr>
              <a:buFont typeface="Wingdings 2" pitchFamily="18" charset="2"/>
              <a:buChar char=""/>
            </a:pPr>
            <a:r>
              <a:rPr lang="en-US" sz="2800" dirty="0"/>
              <a:t>Ensuring the organization’s essential functions can continue to be performed during a wide range of emergencies, including localized acts of nature, accidents and technological or attack-related emergencies.</a:t>
            </a:r>
          </a:p>
          <a:p>
            <a:pPr marL="594360" lvl="3" indent="0">
              <a:buClr>
                <a:schemeClr val="accent1"/>
              </a:buClr>
              <a:buNone/>
            </a:pPr>
            <a:r>
              <a:rPr lang="en-US" sz="2200" dirty="0"/>
              <a:t> </a:t>
            </a:r>
            <a:r>
              <a:rPr lang="en-US" sz="3200" dirty="0"/>
              <a:t> </a:t>
            </a:r>
            <a:r>
              <a:rPr lang="en-US" sz="1500" dirty="0"/>
              <a:t>-Federal Emergency Management Agency (FEMA)</a:t>
            </a:r>
          </a:p>
          <a:p>
            <a:pPr lvl="1"/>
            <a:endParaRPr lang="en-US" sz="2200" dirty="0"/>
          </a:p>
          <a:p>
            <a:pPr lvl="1"/>
            <a:endParaRPr lang="en-US" sz="2200" dirty="0"/>
          </a:p>
          <a:p>
            <a:endParaRPr lang="en-US" sz="2400" dirty="0"/>
          </a:p>
        </p:txBody>
      </p:sp>
      <p:sp>
        <p:nvSpPr>
          <p:cNvPr id="3" name="Title 2"/>
          <p:cNvSpPr>
            <a:spLocks noGrp="1"/>
          </p:cNvSpPr>
          <p:nvPr>
            <p:ph type="title"/>
          </p:nvPr>
        </p:nvSpPr>
        <p:spPr/>
        <p:txBody>
          <a:bodyPr/>
          <a:lstStyle/>
          <a:p>
            <a:r>
              <a:rPr lang="en-US" dirty="0" smtClean="0"/>
              <a:t>WHAT IS CONTINUITY PLANNING?</a:t>
            </a:r>
            <a:endParaRPr lang="en-US" dirty="0"/>
          </a:p>
        </p:txBody>
      </p:sp>
    </p:spTree>
    <p:extLst>
      <p:ext uri="{BB962C8B-B14F-4D97-AF65-F5344CB8AC3E}">
        <p14:creationId xmlns:p14="http://schemas.microsoft.com/office/powerpoint/2010/main" xmlns="" val="1244700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925593"/>
            <a:ext cx="8407893" cy="4583352"/>
          </a:xfrm>
        </p:spPr>
        <p:txBody>
          <a:bodyPr>
            <a:normAutofit fontScale="92500" lnSpcReduction="10000"/>
          </a:bodyPr>
          <a:lstStyle/>
          <a:p>
            <a:r>
              <a:rPr lang="en-US" sz="2400" dirty="0" smtClean="0"/>
              <a:t>Have more than one team member review the completed plan</a:t>
            </a:r>
          </a:p>
          <a:p>
            <a:endParaRPr lang="en-US" sz="2400" dirty="0" smtClean="0"/>
          </a:p>
          <a:p>
            <a:r>
              <a:rPr lang="en-US" sz="2400" dirty="0" smtClean="0"/>
              <a:t>Route the final plan to leadership for final review, sign off and plan adoption</a:t>
            </a:r>
          </a:p>
          <a:p>
            <a:endParaRPr lang="en-US" sz="2400" dirty="0" smtClean="0"/>
          </a:p>
          <a:p>
            <a:r>
              <a:rPr lang="en-US" sz="2400" dirty="0" smtClean="0"/>
              <a:t>Keep this document and all of the associated documents backed up and accessible</a:t>
            </a:r>
          </a:p>
          <a:p>
            <a:endParaRPr lang="en-US" sz="2400" dirty="0" smtClean="0"/>
          </a:p>
          <a:p>
            <a:r>
              <a:rPr lang="en-US" sz="2400" dirty="0" smtClean="0"/>
              <a:t>Review your COOP annually</a:t>
            </a:r>
          </a:p>
          <a:p>
            <a:endParaRPr lang="en-US" sz="2400" dirty="0" smtClean="0"/>
          </a:p>
          <a:p>
            <a:r>
              <a:rPr lang="en-US" sz="2400" dirty="0" smtClean="0"/>
              <a:t>Review when operational changes occur</a:t>
            </a:r>
          </a:p>
        </p:txBody>
      </p:sp>
      <p:sp>
        <p:nvSpPr>
          <p:cNvPr id="3" name="Title 2"/>
          <p:cNvSpPr>
            <a:spLocks noGrp="1"/>
          </p:cNvSpPr>
          <p:nvPr>
            <p:ph type="title"/>
          </p:nvPr>
        </p:nvSpPr>
        <p:spPr/>
        <p:txBody>
          <a:bodyPr/>
          <a:lstStyle/>
          <a:p>
            <a:r>
              <a:rPr lang="en-US" dirty="0" smtClean="0"/>
              <a:t>FINALIZING THE COOP</a:t>
            </a:r>
            <a:endParaRPr lang="en-US" dirty="0"/>
          </a:p>
        </p:txBody>
      </p:sp>
      <p:pic>
        <p:nvPicPr>
          <p:cNvPr id="24578" name="Picture 2"/>
          <p:cNvPicPr>
            <a:picLocks noChangeAspect="1" noChangeArrowheads="1"/>
          </p:cNvPicPr>
          <p:nvPr/>
        </p:nvPicPr>
        <p:blipFill>
          <a:blip r:embed="rId2" cstate="print"/>
          <a:srcRect/>
          <a:stretch>
            <a:fillRect/>
          </a:stretch>
        </p:blipFill>
        <p:spPr bwMode="auto">
          <a:xfrm>
            <a:off x="6502892" y="4794445"/>
            <a:ext cx="2286000" cy="1714500"/>
          </a:xfrm>
          <a:prstGeom prst="rect">
            <a:avLst/>
          </a:prstGeom>
          <a:ln>
            <a:noFill/>
          </a:ln>
          <a:effectLst>
            <a:softEdge rad="112500"/>
          </a:effectLst>
        </p:spPr>
      </p:pic>
    </p:spTree>
    <p:extLst>
      <p:ext uri="{BB962C8B-B14F-4D97-AF65-F5344CB8AC3E}">
        <p14:creationId xmlns:p14="http://schemas.microsoft.com/office/powerpoint/2010/main" xmlns="" val="6989449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adhslogo"/>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358608" y="5542671"/>
            <a:ext cx="1603100" cy="11156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DisasterReadylogo-large.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11694" y="5316792"/>
            <a:ext cx="1631174" cy="1341497"/>
          </a:xfrm>
          <a:prstGeom prst="rect">
            <a:avLst/>
          </a:prstGeom>
          <a:ln>
            <a:noFill/>
          </a:ln>
          <a:effectLst>
            <a:softEdge rad="112500"/>
          </a:effectLst>
        </p:spPr>
      </p:pic>
      <p:pic>
        <p:nvPicPr>
          <p:cNvPr id="21506" name="Picture 2" descr="te_03_01_0020.jpg (462×506)"/>
          <p:cNvPicPr>
            <a:picLocks noChangeAspect="1" noChangeArrowheads="1"/>
          </p:cNvPicPr>
          <p:nvPr/>
        </p:nvPicPr>
        <p:blipFill>
          <a:blip r:embed="rId4" cstate="print"/>
          <a:srcRect/>
          <a:stretch>
            <a:fillRect/>
          </a:stretch>
        </p:blipFill>
        <p:spPr bwMode="auto">
          <a:xfrm>
            <a:off x="2349304" y="1852914"/>
            <a:ext cx="4178106" cy="45760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itle 7"/>
          <p:cNvSpPr>
            <a:spLocks noGrp="1"/>
          </p:cNvSpPr>
          <p:nvPr>
            <p:ph type="title"/>
          </p:nvPr>
        </p:nvSpPr>
        <p:spPr/>
        <p:txBody>
          <a:bodyPr/>
          <a:lstStyle/>
          <a:p>
            <a:r>
              <a:rPr lang="en-US" dirty="0" smtClean="0"/>
              <a:t>Completion of template = YOUR coop</a:t>
            </a:r>
            <a:endParaRPr lang="en-US" dirty="0"/>
          </a:p>
        </p:txBody>
      </p:sp>
    </p:spTree>
    <p:extLst>
      <p:ext uri="{BB962C8B-B14F-4D97-AF65-F5344CB8AC3E}">
        <p14:creationId xmlns:p14="http://schemas.microsoft.com/office/powerpoint/2010/main" xmlns="" val="38859557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400" b="1" i="1" dirty="0"/>
              <a:t>National Fire Protection Agency 1600:  Standard on Disaster/Emergency Management and Business Continuity Programs</a:t>
            </a:r>
            <a:r>
              <a:rPr lang="en-US" sz="2400" b="1" dirty="0"/>
              <a:t>, 2013 </a:t>
            </a:r>
            <a:r>
              <a:rPr lang="en-US" sz="2400" b="1" dirty="0" smtClean="0"/>
              <a:t>Edition</a:t>
            </a:r>
            <a:endParaRPr lang="en-US" sz="2400" dirty="0"/>
          </a:p>
          <a:p>
            <a:r>
              <a:rPr lang="en-US" sz="2400" b="1" i="1" dirty="0"/>
              <a:t>Proposed Rule, Medicare and Medicaid Programs, Emergency Preparedness Requirements for Medicare and Medicaid Participating Providers and Suppliers, Center for Medicare and Medicaid Services,</a:t>
            </a:r>
            <a:r>
              <a:rPr lang="en-US" sz="2400" b="1" dirty="0"/>
              <a:t> December 2013</a:t>
            </a:r>
            <a:endParaRPr lang="en-US" sz="2400" dirty="0"/>
          </a:p>
          <a:p>
            <a:r>
              <a:rPr lang="en-US" sz="2400" dirty="0">
                <a:hlinkClick r:id="rId2"/>
              </a:rPr>
              <a:t>https://</a:t>
            </a:r>
            <a:r>
              <a:rPr lang="en-US" sz="2400" dirty="0" err="1">
                <a:hlinkClick r:id="rId2"/>
              </a:rPr>
              <a:t>www.federalregister.gov</a:t>
            </a:r>
            <a:r>
              <a:rPr lang="en-US" sz="2400" dirty="0">
                <a:hlinkClick r:id="rId2"/>
              </a:rPr>
              <a:t>/articles/2013/12/27/2013-30724/medicare-and-medicaid-programs-emergency-preparedness-requirements-for-medicare-and-medicaid</a:t>
            </a:r>
            <a:endParaRPr lang="en-US" sz="2400" dirty="0"/>
          </a:p>
          <a:p>
            <a:pPr marL="45720" indent="0">
              <a:buNone/>
            </a:pPr>
            <a:endParaRPr lang="en-US" sz="2400" dirty="0"/>
          </a:p>
          <a:p>
            <a:pPr marL="45720" indent="0">
              <a:buNone/>
            </a:pPr>
            <a:endParaRPr lang="en-US" sz="2400" dirty="0"/>
          </a:p>
        </p:txBody>
      </p:sp>
      <p:sp>
        <p:nvSpPr>
          <p:cNvPr id="3" name="Title 2"/>
          <p:cNvSpPr>
            <a:spLocks noGrp="1"/>
          </p:cNvSpPr>
          <p:nvPr>
            <p:ph type="title"/>
          </p:nvPr>
        </p:nvSpPr>
        <p:spPr/>
        <p:txBody>
          <a:bodyPr/>
          <a:lstStyle/>
          <a:p>
            <a:r>
              <a:rPr lang="en-US" dirty="0" smtClean="0"/>
              <a:t>RESOURCES/REFERENCES</a:t>
            </a:r>
            <a:endParaRPr lang="en-US" dirty="0"/>
          </a:p>
        </p:txBody>
      </p:sp>
    </p:spTree>
    <p:extLst>
      <p:ext uri="{BB962C8B-B14F-4D97-AF65-F5344CB8AC3E}">
        <p14:creationId xmlns:p14="http://schemas.microsoft.com/office/powerpoint/2010/main" xmlns="" val="40395351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410242"/>
            <a:ext cx="8407893" cy="5447758"/>
          </a:xfrm>
        </p:spPr>
        <p:txBody>
          <a:bodyPr>
            <a:normAutofit fontScale="92500" lnSpcReduction="10000"/>
          </a:bodyPr>
          <a:lstStyle/>
          <a:p>
            <a:pPr marL="45720" indent="0">
              <a:buNone/>
            </a:pPr>
            <a:r>
              <a:rPr lang="en-US" sz="2400" b="1" dirty="0"/>
              <a:t> </a:t>
            </a:r>
            <a:endParaRPr lang="en-US" sz="2400" dirty="0"/>
          </a:p>
          <a:p>
            <a:r>
              <a:rPr lang="en-US" sz="2400" b="1" i="1" dirty="0"/>
              <a:t>Emergency Preparedness Checklist:  Recommended Tool for Effective Healthcare Facility Planning</a:t>
            </a:r>
            <a:r>
              <a:rPr lang="en-US" sz="2400" b="1" dirty="0"/>
              <a:t>, December 2013, United States Department of Health and Human Services, Centers for Medicare and Medicaid Services, Survey and Certification </a:t>
            </a:r>
            <a:endParaRPr lang="en-US" sz="2400" dirty="0"/>
          </a:p>
          <a:p>
            <a:r>
              <a:rPr lang="en-US" sz="2400" dirty="0" smtClean="0">
                <a:hlinkClick r:id="rId2"/>
              </a:rPr>
              <a:t>http</a:t>
            </a:r>
            <a:r>
              <a:rPr lang="en-US" sz="2400" dirty="0">
                <a:hlinkClick r:id="rId2"/>
              </a:rPr>
              <a:t>://www.cms.gov/Medicare/Provider-Enrollment-and-certification/SurveyCertEmergPrep/Downloads/</a:t>
            </a:r>
            <a:r>
              <a:rPr lang="en-US" sz="2400" dirty="0" smtClean="0">
                <a:hlinkClick r:id="rId2"/>
              </a:rPr>
              <a:t>SandC_EPChecklist_Provider.pdf</a:t>
            </a:r>
            <a:endParaRPr lang="en-US" sz="2400" dirty="0"/>
          </a:p>
          <a:p>
            <a:r>
              <a:rPr lang="en-US" sz="2400" b="1" i="1" dirty="0"/>
              <a:t>AHCA, AZ Skilled Nursing Facilities:  2012 Disaster Ready Gap Assessment Overview and </a:t>
            </a:r>
            <a:r>
              <a:rPr lang="en-US" sz="2400" b="1" i="1" dirty="0" smtClean="0"/>
              <a:t>Summary</a:t>
            </a:r>
            <a:endParaRPr lang="en-US" sz="2400" dirty="0"/>
          </a:p>
          <a:p>
            <a:r>
              <a:rPr lang="en-US" sz="2400" b="1" i="1" dirty="0"/>
              <a:t>California Association of Healthcare Facilities, Disaster Preparedness Program, Continuity of Operations Plan Template for Long Term Care Facilities</a:t>
            </a:r>
            <a:r>
              <a:rPr lang="en-US" sz="2400" b="1" dirty="0"/>
              <a:t> </a:t>
            </a:r>
            <a:r>
              <a:rPr lang="en-US" sz="2400" dirty="0">
                <a:hlinkClick r:id="rId3"/>
              </a:rPr>
              <a:t>http://</a:t>
            </a:r>
            <a:r>
              <a:rPr lang="en-US" sz="2400" dirty="0" err="1">
                <a:hlinkClick r:id="rId3"/>
              </a:rPr>
              <a:t>www.calhospitalprepare.org</a:t>
            </a:r>
            <a:r>
              <a:rPr lang="en-US" sz="2400" dirty="0">
                <a:hlinkClick r:id="rId3"/>
              </a:rPr>
              <a:t>/sites/main/files/file-attachments/</a:t>
            </a:r>
            <a:r>
              <a:rPr lang="en-US" sz="2400" dirty="0" err="1">
                <a:hlinkClick r:id="rId3"/>
              </a:rPr>
              <a:t>coop_template.pdf</a:t>
            </a:r>
            <a:endParaRPr lang="en-US" sz="2400" dirty="0"/>
          </a:p>
          <a:p>
            <a:endParaRPr lang="en-US" sz="2400" dirty="0"/>
          </a:p>
          <a:p>
            <a:pPr marL="45720" indent="0">
              <a:buNone/>
            </a:pPr>
            <a:endParaRPr lang="en-US" sz="2400" dirty="0"/>
          </a:p>
        </p:txBody>
      </p:sp>
      <p:sp>
        <p:nvSpPr>
          <p:cNvPr id="3" name="Title 2"/>
          <p:cNvSpPr>
            <a:spLocks noGrp="1"/>
          </p:cNvSpPr>
          <p:nvPr>
            <p:ph type="title"/>
          </p:nvPr>
        </p:nvSpPr>
        <p:spPr/>
        <p:txBody>
          <a:bodyPr/>
          <a:lstStyle/>
          <a:p>
            <a:r>
              <a:rPr lang="en-US" dirty="0" smtClean="0"/>
              <a:t>RESOURCES/REFERENCES</a:t>
            </a:r>
            <a:endParaRPr lang="en-US" dirty="0"/>
          </a:p>
        </p:txBody>
      </p:sp>
    </p:spTree>
    <p:extLst>
      <p:ext uri="{BB962C8B-B14F-4D97-AF65-F5344CB8AC3E}">
        <p14:creationId xmlns:p14="http://schemas.microsoft.com/office/powerpoint/2010/main" xmlns="" val="28983274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ctr"/>
            <a:r>
              <a:rPr lang="en-US" dirty="0" smtClean="0"/>
              <a:t>Continuity of Operations Planning (COOP)</a:t>
            </a:r>
            <a:endParaRPr lang="en-US" dirty="0"/>
          </a:p>
        </p:txBody>
      </p:sp>
      <p:sp>
        <p:nvSpPr>
          <p:cNvPr id="3" name="Title 2"/>
          <p:cNvSpPr>
            <a:spLocks noGrp="1"/>
          </p:cNvSpPr>
          <p:nvPr>
            <p:ph type="title"/>
          </p:nvPr>
        </p:nvSpPr>
        <p:spPr>
          <a:xfrm>
            <a:off x="413795" y="2447033"/>
            <a:ext cx="6596605" cy="3306653"/>
          </a:xfrm>
        </p:spPr>
        <p:txBody>
          <a:bodyPr/>
          <a:lstStyle/>
          <a:p>
            <a:pPr algn="l"/>
            <a:r>
              <a:rPr lang="en-US" dirty="0" smtClean="0"/>
              <a:t>Continuity Planning for Long Term Care and Skilled Nursing Facilities</a:t>
            </a:r>
            <a:endParaRPr lang="en-US" dirty="0"/>
          </a:p>
        </p:txBody>
      </p:sp>
      <p:pic>
        <p:nvPicPr>
          <p:cNvPr id="7170" name="Picture 2" descr="COOPbanner72.ashx (700×190)"/>
          <p:cNvPicPr>
            <a:picLocks noChangeAspect="1" noChangeArrowheads="1"/>
          </p:cNvPicPr>
          <p:nvPr/>
        </p:nvPicPr>
        <p:blipFill>
          <a:blip r:embed="rId3" cstate="print"/>
          <a:srcRect/>
          <a:stretch>
            <a:fillRect/>
          </a:stretch>
        </p:blipFill>
        <p:spPr bwMode="auto">
          <a:xfrm>
            <a:off x="155575" y="168812"/>
            <a:ext cx="6667500" cy="1640939"/>
          </a:xfrm>
          <a:prstGeom prst="rect">
            <a:avLst/>
          </a:prstGeom>
          <a:ln>
            <a:noFill/>
          </a:ln>
          <a:effectLst>
            <a:softEdge rad="112500"/>
          </a:effectLst>
        </p:spPr>
      </p:pic>
      <p:pic>
        <p:nvPicPr>
          <p:cNvPr id="5" name="Picture 4" descr="DisasterReadylogo-large.jp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7254181" y="525320"/>
            <a:ext cx="1561785" cy="1284431"/>
          </a:xfrm>
          <a:prstGeom prst="rect">
            <a:avLst/>
          </a:prstGeom>
          <a:ln>
            <a:noFill/>
          </a:ln>
          <a:effectLst>
            <a:softEdge rad="112500"/>
          </a:effectLst>
        </p:spPr>
      </p:pic>
      <p:pic>
        <p:nvPicPr>
          <p:cNvPr id="6" name="Picture 1" descr="adhslogo"/>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7212866" y="5378757"/>
            <a:ext cx="1603100" cy="11156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65276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55643"/>
          </a:xfrm>
        </p:spPr>
        <p:txBody>
          <a:bodyPr>
            <a:normAutofit/>
          </a:bodyPr>
          <a:lstStyle/>
          <a:p>
            <a:r>
              <a:rPr lang="en-US" sz="2600" dirty="0" smtClean="0"/>
              <a:t>COOP is a </a:t>
            </a:r>
            <a:r>
              <a:rPr lang="en-US" sz="2600" dirty="0"/>
              <a:t>roadmap for continuing operations under adverse conditions </a:t>
            </a:r>
            <a:r>
              <a:rPr lang="en-US" sz="2600" dirty="0" smtClean="0"/>
              <a:t>including:</a:t>
            </a:r>
          </a:p>
          <a:p>
            <a:pPr lvl="1"/>
            <a:r>
              <a:rPr lang="en-US" sz="2200" dirty="0" smtClean="0"/>
              <a:t>Loss or </a:t>
            </a:r>
            <a:r>
              <a:rPr lang="en-US" sz="2200" dirty="0"/>
              <a:t>damage to a facility </a:t>
            </a:r>
            <a:r>
              <a:rPr lang="en-US" sz="2200" dirty="0" smtClean="0"/>
              <a:t>(e.g. fire</a:t>
            </a:r>
            <a:r>
              <a:rPr lang="en-US" sz="2200" dirty="0"/>
              <a:t>, flood, chemical release, power </a:t>
            </a:r>
            <a:r>
              <a:rPr lang="en-US" sz="2200" dirty="0" smtClean="0"/>
              <a:t>failure and any other adverse event)</a:t>
            </a:r>
            <a:endParaRPr lang="en-US" sz="2200" dirty="0"/>
          </a:p>
          <a:p>
            <a:pPr lvl="1"/>
            <a:r>
              <a:rPr lang="en-US" sz="2200" dirty="0"/>
              <a:t>Loss of staff and/or </a:t>
            </a:r>
            <a:r>
              <a:rPr lang="en-US" sz="2200" dirty="0" smtClean="0"/>
              <a:t>shifting </a:t>
            </a:r>
            <a:r>
              <a:rPr lang="en-US" sz="2200" dirty="0"/>
              <a:t>staff to other </a:t>
            </a:r>
            <a:r>
              <a:rPr lang="en-US" sz="2200" dirty="0" smtClean="0"/>
              <a:t>responsibilities </a:t>
            </a:r>
            <a:r>
              <a:rPr lang="en-US" sz="2200" dirty="0"/>
              <a:t>(pandemic flu, disease outbreak, emergency response)</a:t>
            </a:r>
          </a:p>
          <a:p>
            <a:pPr lvl="1"/>
            <a:r>
              <a:rPr lang="en-US" sz="2200" dirty="0"/>
              <a:t>Loss of technical resources </a:t>
            </a:r>
            <a:r>
              <a:rPr lang="en-US" sz="2200" dirty="0" smtClean="0"/>
              <a:t>(hardware, </a:t>
            </a:r>
            <a:r>
              <a:rPr lang="en-US" sz="2200" dirty="0"/>
              <a:t>software, </a:t>
            </a:r>
            <a:r>
              <a:rPr lang="en-US" sz="2200" dirty="0" smtClean="0"/>
              <a:t>applications)</a:t>
            </a:r>
            <a:endParaRPr lang="en-US" sz="2200" dirty="0"/>
          </a:p>
          <a:p>
            <a:pPr lvl="1"/>
            <a:r>
              <a:rPr lang="en-US" sz="2200" dirty="0"/>
              <a:t>Loss of communication systems (phones, email, internet)</a:t>
            </a:r>
          </a:p>
          <a:p>
            <a:endParaRPr lang="en-US" sz="2400" dirty="0" smtClean="0"/>
          </a:p>
          <a:p>
            <a:pPr lvl="1">
              <a:buNone/>
            </a:pPr>
            <a:endParaRPr lang="en-US" sz="2200" dirty="0" smtClean="0"/>
          </a:p>
        </p:txBody>
      </p:sp>
      <p:sp>
        <p:nvSpPr>
          <p:cNvPr id="3" name="Title 2"/>
          <p:cNvSpPr>
            <a:spLocks noGrp="1"/>
          </p:cNvSpPr>
          <p:nvPr>
            <p:ph type="title"/>
          </p:nvPr>
        </p:nvSpPr>
        <p:spPr/>
        <p:txBody>
          <a:bodyPr/>
          <a:lstStyle/>
          <a:p>
            <a:r>
              <a:rPr lang="en-US" dirty="0" smtClean="0"/>
              <a:t>COOP FOR LTC/SNF</a:t>
            </a:r>
            <a:endParaRPr lang="en-US" dirty="0"/>
          </a:p>
        </p:txBody>
      </p:sp>
      <p:pic>
        <p:nvPicPr>
          <p:cNvPr id="4" name="Picture 2" descr="disaster-icons.png (428×103)"/>
          <p:cNvPicPr>
            <a:picLocks noChangeAspect="1" noChangeArrowheads="1"/>
          </p:cNvPicPr>
          <p:nvPr/>
        </p:nvPicPr>
        <p:blipFill>
          <a:blip r:embed="rId2" cstate="print"/>
          <a:srcRect/>
          <a:stretch>
            <a:fillRect/>
          </a:stretch>
        </p:blipFill>
        <p:spPr bwMode="auto">
          <a:xfrm>
            <a:off x="2559685" y="5536273"/>
            <a:ext cx="4076700" cy="981076"/>
          </a:xfrm>
          <a:prstGeom prst="rect">
            <a:avLst/>
          </a:prstGeom>
          <a:ln>
            <a:noFill/>
          </a:ln>
          <a:effectLst>
            <a:softEdge rad="112500"/>
          </a:effectLst>
        </p:spPr>
      </p:pic>
    </p:spTree>
    <p:extLst>
      <p:ext uri="{BB962C8B-B14F-4D97-AF65-F5344CB8AC3E}">
        <p14:creationId xmlns:p14="http://schemas.microsoft.com/office/powerpoint/2010/main" xmlns="" val="3552211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942529"/>
            <a:ext cx="8407893" cy="4598948"/>
          </a:xfrm>
        </p:spPr>
        <p:txBody>
          <a:bodyPr>
            <a:normAutofit lnSpcReduction="10000"/>
          </a:bodyPr>
          <a:lstStyle/>
          <a:p>
            <a:r>
              <a:rPr lang="en-US" sz="2400" dirty="0"/>
              <a:t>COOP focuses on sustained operations of essential functions under </a:t>
            </a:r>
            <a:r>
              <a:rPr lang="en-US" sz="2400" u="sng" dirty="0"/>
              <a:t>all</a:t>
            </a:r>
            <a:r>
              <a:rPr lang="en-US" sz="2400" dirty="0"/>
              <a:t> circumstances including</a:t>
            </a:r>
            <a:r>
              <a:rPr lang="en-US" sz="2400" dirty="0" smtClean="0"/>
              <a:t>:</a:t>
            </a:r>
          </a:p>
          <a:p>
            <a:endParaRPr lang="en-US" sz="2400" dirty="0"/>
          </a:p>
          <a:p>
            <a:pPr lvl="1"/>
            <a:r>
              <a:rPr lang="en-US" sz="2200" dirty="0" smtClean="0"/>
              <a:t>Nursing Services</a:t>
            </a:r>
          </a:p>
          <a:p>
            <a:pPr lvl="1"/>
            <a:r>
              <a:rPr lang="en-US" sz="2200" dirty="0" smtClean="0"/>
              <a:t>Admit, Transfer and Discharge</a:t>
            </a:r>
          </a:p>
          <a:p>
            <a:pPr lvl="1"/>
            <a:r>
              <a:rPr lang="en-US" sz="2200" dirty="0" smtClean="0"/>
              <a:t>Facility Management/Maintenance</a:t>
            </a:r>
          </a:p>
          <a:p>
            <a:pPr lvl="1"/>
            <a:r>
              <a:rPr lang="en-US" sz="2200" dirty="0" smtClean="0"/>
              <a:t>Information </a:t>
            </a:r>
            <a:r>
              <a:rPr lang="en-US" sz="2200" dirty="0"/>
              <a:t>Management (EHR)</a:t>
            </a:r>
          </a:p>
          <a:p>
            <a:pPr lvl="1"/>
            <a:r>
              <a:rPr lang="en-US" sz="2200" dirty="0"/>
              <a:t>Finance</a:t>
            </a:r>
          </a:p>
          <a:p>
            <a:pPr lvl="1"/>
            <a:r>
              <a:rPr lang="en-US" sz="2200" dirty="0" smtClean="0"/>
              <a:t>Payroll</a:t>
            </a:r>
            <a:endParaRPr lang="en-US" sz="2200" dirty="0"/>
          </a:p>
          <a:p>
            <a:pPr lvl="1"/>
            <a:r>
              <a:rPr lang="en-US" sz="2200" dirty="0"/>
              <a:t>Dietary Services </a:t>
            </a:r>
          </a:p>
          <a:p>
            <a:pPr lvl="1"/>
            <a:r>
              <a:rPr lang="en-US" sz="2200" dirty="0"/>
              <a:t>Pharmacy</a:t>
            </a:r>
          </a:p>
          <a:p>
            <a:pPr lvl="1"/>
            <a:r>
              <a:rPr lang="en-US" sz="2200" dirty="0"/>
              <a:t>Family Communication</a:t>
            </a:r>
          </a:p>
          <a:p>
            <a:pPr marL="45720" indent="0">
              <a:buNone/>
            </a:pPr>
            <a:endParaRPr lang="en-US" sz="2400" dirty="0" smtClean="0"/>
          </a:p>
        </p:txBody>
      </p:sp>
      <p:sp>
        <p:nvSpPr>
          <p:cNvPr id="3" name="Title 2"/>
          <p:cNvSpPr>
            <a:spLocks noGrp="1"/>
          </p:cNvSpPr>
          <p:nvPr>
            <p:ph type="title"/>
          </p:nvPr>
        </p:nvSpPr>
        <p:spPr/>
        <p:txBody>
          <a:bodyPr/>
          <a:lstStyle/>
          <a:p>
            <a:r>
              <a:rPr lang="en-US" dirty="0" smtClean="0"/>
              <a:t>COOP FOR ltc/</a:t>
            </a:r>
            <a:r>
              <a:rPr lang="en-US" dirty="0" err="1" smtClean="0"/>
              <a:t>snf</a:t>
            </a:r>
            <a:endParaRPr lang="en-US" dirty="0"/>
          </a:p>
        </p:txBody>
      </p:sp>
      <p:pic>
        <p:nvPicPr>
          <p:cNvPr id="50178" name="Picture 2" descr="te_03_01_0020.jpg (462×506)"/>
          <p:cNvPicPr>
            <a:picLocks noChangeAspect="1" noChangeArrowheads="1"/>
          </p:cNvPicPr>
          <p:nvPr/>
        </p:nvPicPr>
        <p:blipFill>
          <a:blip r:embed="rId2" cstate="print"/>
          <a:srcRect/>
          <a:stretch>
            <a:fillRect/>
          </a:stretch>
        </p:blipFill>
        <p:spPr bwMode="auto">
          <a:xfrm>
            <a:off x="6021335" y="3247326"/>
            <a:ext cx="2262727" cy="2478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878785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88123"/>
            <a:ext cx="8407893" cy="4408047"/>
          </a:xfrm>
        </p:spPr>
        <p:txBody>
          <a:bodyPr>
            <a:normAutofit/>
          </a:bodyPr>
          <a:lstStyle/>
          <a:p>
            <a:r>
              <a:rPr lang="en-US" sz="2400" dirty="0" smtClean="0"/>
              <a:t>FEMA estimates that 40% of small businesses do not recover after after a disaster</a:t>
            </a:r>
          </a:p>
          <a:p>
            <a:pPr>
              <a:buNone/>
            </a:pPr>
            <a:endParaRPr lang="en-US" sz="2400" dirty="0" smtClean="0"/>
          </a:p>
          <a:p>
            <a:r>
              <a:rPr lang="en-US" sz="2400" dirty="0" smtClean="0"/>
              <a:t>Gartner Group reported that 43% of companies were immediately put out of business by a “major loss” of computer records, and another 51% permanently closed their doors within two years, leaving a mere 6% survival rate.</a:t>
            </a:r>
            <a:endParaRPr lang="en-US" sz="2400" dirty="0"/>
          </a:p>
        </p:txBody>
      </p:sp>
      <p:sp>
        <p:nvSpPr>
          <p:cNvPr id="3" name="Title 2"/>
          <p:cNvSpPr>
            <a:spLocks noGrp="1"/>
          </p:cNvSpPr>
          <p:nvPr>
            <p:ph type="title"/>
          </p:nvPr>
        </p:nvSpPr>
        <p:spPr/>
        <p:txBody>
          <a:bodyPr/>
          <a:lstStyle/>
          <a:p>
            <a:r>
              <a:rPr lang="en-US" dirty="0" smtClean="0"/>
              <a:t>WHY DOES MY FACILITY NEED A CONTINUITY PLAN?</a:t>
            </a:r>
            <a:endParaRPr lang="en-US" dirty="0"/>
          </a:p>
        </p:txBody>
      </p:sp>
      <p:pic>
        <p:nvPicPr>
          <p:cNvPr id="49154" name="Picture 2"/>
          <p:cNvPicPr>
            <a:picLocks noChangeAspect="1" noChangeArrowheads="1"/>
          </p:cNvPicPr>
          <p:nvPr/>
        </p:nvPicPr>
        <p:blipFill>
          <a:blip r:embed="rId2" cstate="print"/>
          <a:srcRect/>
          <a:stretch>
            <a:fillRect/>
          </a:stretch>
        </p:blipFill>
        <p:spPr bwMode="auto">
          <a:xfrm>
            <a:off x="3334042" y="4818345"/>
            <a:ext cx="2291122" cy="1718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3802811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71003"/>
            <a:ext cx="8407893" cy="4383142"/>
          </a:xfrm>
        </p:spPr>
        <p:txBody>
          <a:bodyPr>
            <a:normAutofit fontScale="85000" lnSpcReduction="10000"/>
          </a:bodyPr>
          <a:lstStyle/>
          <a:p>
            <a:r>
              <a:rPr lang="en-US" sz="2400" dirty="0" smtClean="0"/>
              <a:t>To protect residents and staff and provide a safe environment of care</a:t>
            </a:r>
          </a:p>
          <a:p>
            <a:pPr>
              <a:buNone/>
            </a:pPr>
            <a:endParaRPr lang="en-US" sz="2400" dirty="0" smtClean="0"/>
          </a:p>
          <a:p>
            <a:r>
              <a:rPr lang="en-US" sz="2400" dirty="0" smtClean="0"/>
              <a:t>To protect your investment (if you are an owner)</a:t>
            </a:r>
          </a:p>
          <a:p>
            <a:endParaRPr lang="en-US" sz="2400" dirty="0" smtClean="0"/>
          </a:p>
          <a:p>
            <a:r>
              <a:rPr lang="en-US" sz="2400" dirty="0" smtClean="0"/>
              <a:t>To satisfy financial partners (investors, bankers and insurers)</a:t>
            </a:r>
          </a:p>
          <a:p>
            <a:pPr>
              <a:buNone/>
            </a:pPr>
            <a:endParaRPr lang="en-US" sz="2400" dirty="0" smtClean="0"/>
          </a:p>
          <a:p>
            <a:r>
              <a:rPr lang="en-US" sz="2400" dirty="0" smtClean="0"/>
              <a:t>To protect your livelihood (if you are an employee)</a:t>
            </a:r>
          </a:p>
          <a:p>
            <a:endParaRPr lang="en-US" sz="2400" dirty="0" smtClean="0"/>
          </a:p>
          <a:p>
            <a:r>
              <a:rPr lang="en-US" sz="2400" dirty="0" smtClean="0"/>
              <a:t>To meet DHS/CMS recommendations and other local, state and federal obligations</a:t>
            </a:r>
          </a:p>
          <a:p>
            <a:pPr>
              <a:buNone/>
            </a:pPr>
            <a:endParaRPr lang="en-US" sz="2400" dirty="0"/>
          </a:p>
          <a:p>
            <a:r>
              <a:rPr lang="en-US" sz="2400" dirty="0"/>
              <a:t>To </a:t>
            </a:r>
            <a:r>
              <a:rPr lang="en-US" sz="2400" dirty="0" smtClean="0"/>
              <a:t>maintain and protect </a:t>
            </a:r>
            <a:r>
              <a:rPr lang="en-US" sz="2400" dirty="0"/>
              <a:t>your </a:t>
            </a:r>
            <a:r>
              <a:rPr lang="en-US" sz="2400" dirty="0" smtClean="0"/>
              <a:t>reputation</a:t>
            </a:r>
            <a:endParaRPr lang="en-US" sz="2400" dirty="0"/>
          </a:p>
        </p:txBody>
      </p:sp>
      <p:sp>
        <p:nvSpPr>
          <p:cNvPr id="3" name="Title 2"/>
          <p:cNvSpPr>
            <a:spLocks noGrp="1"/>
          </p:cNvSpPr>
          <p:nvPr>
            <p:ph type="title"/>
          </p:nvPr>
        </p:nvSpPr>
        <p:spPr/>
        <p:txBody>
          <a:bodyPr/>
          <a:lstStyle/>
          <a:p>
            <a:r>
              <a:rPr lang="en-US" dirty="0" smtClean="0"/>
              <a:t>WHY DOES MY FACILITY NEED A CONTINUITY PLAN?</a:t>
            </a:r>
            <a:endParaRPr lang="en-US" dirty="0"/>
          </a:p>
        </p:txBody>
      </p:sp>
    </p:spTree>
    <p:extLst>
      <p:ext uri="{BB962C8B-B14F-4D97-AF65-F5344CB8AC3E}">
        <p14:creationId xmlns:p14="http://schemas.microsoft.com/office/powerpoint/2010/main" xmlns="" val="2483059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752067"/>
          </a:xfrm>
        </p:spPr>
        <p:txBody>
          <a:bodyPr>
            <a:normAutofit lnSpcReduction="10000"/>
          </a:bodyPr>
          <a:lstStyle/>
          <a:p>
            <a:r>
              <a:rPr lang="en-US" sz="2400" dirty="0" smtClean="0"/>
              <a:t>Criteria for prioritizing functions</a:t>
            </a:r>
          </a:p>
          <a:p>
            <a:pPr lvl="1"/>
            <a:r>
              <a:rPr lang="en-US" sz="2200" dirty="0" smtClean="0"/>
              <a:t>Varies by organization</a:t>
            </a:r>
          </a:p>
          <a:p>
            <a:pPr lvl="1"/>
            <a:endParaRPr lang="en-US" sz="2200" dirty="0" smtClean="0"/>
          </a:p>
          <a:p>
            <a:pPr lvl="1"/>
            <a:r>
              <a:rPr lang="en-US" sz="2200" dirty="0" smtClean="0"/>
              <a:t>Examples may include:</a:t>
            </a:r>
          </a:p>
          <a:p>
            <a:pPr lvl="1"/>
            <a:endParaRPr lang="en-US" sz="2200" dirty="0" smtClean="0"/>
          </a:p>
          <a:p>
            <a:pPr lvl="2"/>
            <a:r>
              <a:rPr lang="en-US" sz="2200" dirty="0" smtClean="0"/>
              <a:t>Federal/state regulatory requirements</a:t>
            </a:r>
          </a:p>
          <a:p>
            <a:pPr lvl="2"/>
            <a:r>
              <a:rPr lang="en-US" sz="2200" dirty="0" smtClean="0"/>
              <a:t>Legal requirements</a:t>
            </a:r>
          </a:p>
          <a:p>
            <a:pPr lvl="2"/>
            <a:r>
              <a:rPr lang="en-US" sz="2200" dirty="0" smtClean="0"/>
              <a:t>Public health, safety and welfare</a:t>
            </a:r>
          </a:p>
          <a:p>
            <a:pPr lvl="2"/>
            <a:r>
              <a:rPr lang="en-US" sz="2200" dirty="0" smtClean="0"/>
              <a:t>Revenue/financial impact</a:t>
            </a:r>
          </a:p>
          <a:p>
            <a:pPr lvl="2"/>
            <a:r>
              <a:rPr lang="en-US" sz="2200" dirty="0" smtClean="0"/>
              <a:t>Public image/confidence</a:t>
            </a:r>
          </a:p>
          <a:p>
            <a:pPr lvl="2"/>
            <a:r>
              <a:rPr lang="en-US" sz="2200" dirty="0" smtClean="0"/>
              <a:t>Service to vulnerable populations</a:t>
            </a:r>
          </a:p>
          <a:p>
            <a:pPr lvl="2"/>
            <a:r>
              <a:rPr lang="en-US" sz="2200" dirty="0" smtClean="0"/>
              <a:t>Civil liberties</a:t>
            </a:r>
          </a:p>
          <a:p>
            <a:pPr lvl="2">
              <a:buNone/>
            </a:pPr>
            <a:endParaRPr lang="en-US" sz="2200" dirty="0" smtClean="0"/>
          </a:p>
          <a:p>
            <a:pPr lvl="2"/>
            <a:endParaRPr lang="en-US" sz="2200" dirty="0" smtClean="0"/>
          </a:p>
          <a:p>
            <a:pPr lvl="2"/>
            <a:endParaRPr lang="en-US" sz="2200" dirty="0"/>
          </a:p>
          <a:p>
            <a:pPr lvl="1"/>
            <a:endParaRPr lang="en-US" sz="2200" dirty="0" smtClean="0"/>
          </a:p>
        </p:txBody>
      </p:sp>
      <p:sp>
        <p:nvSpPr>
          <p:cNvPr id="3" name="Title 2"/>
          <p:cNvSpPr>
            <a:spLocks noGrp="1"/>
          </p:cNvSpPr>
          <p:nvPr>
            <p:ph type="title"/>
          </p:nvPr>
        </p:nvSpPr>
        <p:spPr/>
        <p:txBody>
          <a:bodyPr/>
          <a:lstStyle/>
          <a:p>
            <a:r>
              <a:rPr lang="en-US" dirty="0" smtClean="0"/>
              <a:t>Prioritizing essential functions</a:t>
            </a:r>
            <a:endParaRPr lang="en-US" dirty="0"/>
          </a:p>
        </p:txBody>
      </p:sp>
    </p:spTree>
    <p:extLst>
      <p:ext uri="{BB962C8B-B14F-4D97-AF65-F5344CB8AC3E}">
        <p14:creationId xmlns:p14="http://schemas.microsoft.com/office/powerpoint/2010/main" xmlns="" val="1951817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Contingency Planning/Alternate Strategies for Continuing Operations:</a:t>
            </a:r>
          </a:p>
          <a:p>
            <a:endParaRPr lang="en-US" sz="2800" dirty="0" smtClean="0"/>
          </a:p>
          <a:p>
            <a:pPr lvl="1"/>
            <a:r>
              <a:rPr lang="en-US" sz="2600" dirty="0" smtClean="0"/>
              <a:t>Defined written procedures for key processes</a:t>
            </a:r>
          </a:p>
          <a:p>
            <a:pPr lvl="1"/>
            <a:r>
              <a:rPr lang="en-US" sz="2600" dirty="0" smtClean="0"/>
              <a:t>Paper forms (back-up to EHR)</a:t>
            </a:r>
          </a:p>
          <a:p>
            <a:pPr lvl="1"/>
            <a:r>
              <a:rPr lang="en-US" sz="2600" dirty="0" smtClean="0"/>
              <a:t>Off-site data storage and frequent backups</a:t>
            </a:r>
          </a:p>
          <a:p>
            <a:pPr lvl="1"/>
            <a:r>
              <a:rPr lang="en-US" sz="2600" dirty="0" smtClean="0"/>
              <a:t>Hard-copy contact and resource lists</a:t>
            </a:r>
          </a:p>
          <a:p>
            <a:pPr lvl="1"/>
            <a:r>
              <a:rPr lang="en-US" sz="2600" dirty="0" smtClean="0"/>
              <a:t>Redundant communication systems (portable radios, AzHAN, text messaging, HAM radios)</a:t>
            </a:r>
          </a:p>
          <a:p>
            <a:pPr lvl="1"/>
            <a:endParaRPr lang="en-US" sz="2600" dirty="0" smtClean="0"/>
          </a:p>
          <a:p>
            <a:endParaRPr lang="en-US" sz="2800" dirty="0" smtClean="0"/>
          </a:p>
          <a:p>
            <a:pPr lvl="1"/>
            <a:endParaRPr lang="en-US" sz="2600" dirty="0"/>
          </a:p>
        </p:txBody>
      </p:sp>
      <p:sp>
        <p:nvSpPr>
          <p:cNvPr id="3" name="Title 2"/>
          <p:cNvSpPr>
            <a:spLocks noGrp="1"/>
          </p:cNvSpPr>
          <p:nvPr>
            <p:ph type="title"/>
          </p:nvPr>
        </p:nvSpPr>
        <p:spPr/>
        <p:txBody>
          <a:bodyPr/>
          <a:lstStyle/>
          <a:p>
            <a:r>
              <a:rPr lang="en-US" dirty="0" smtClean="0"/>
              <a:t>Strategies for continuing essential functions</a:t>
            </a:r>
            <a:endParaRPr lang="en-US" dirty="0"/>
          </a:p>
        </p:txBody>
      </p:sp>
    </p:spTree>
    <p:extLst>
      <p:ext uri="{BB962C8B-B14F-4D97-AF65-F5344CB8AC3E}">
        <p14:creationId xmlns:p14="http://schemas.microsoft.com/office/powerpoint/2010/main" xmlns="" val="17985198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13918</TotalTime>
  <Words>1601</Words>
  <Application>Microsoft Office PowerPoint</Application>
  <PresentationFormat>On-screen Show (4:3)</PresentationFormat>
  <Paragraphs>280</Paragraphs>
  <Slides>34</Slides>
  <Notes>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Grid</vt:lpstr>
      <vt:lpstr>Continuity Planning for Long Term Care and Skilled Nursing Facilities</vt:lpstr>
      <vt:lpstr>Desired outcomes of Training</vt:lpstr>
      <vt:lpstr>WHAT IS CONTINUITY PLANNING?</vt:lpstr>
      <vt:lpstr>COOP FOR LTC/SNF</vt:lpstr>
      <vt:lpstr>COOP FOR ltc/snf</vt:lpstr>
      <vt:lpstr>WHY DOES MY FACILITY NEED A CONTINUITY PLAN?</vt:lpstr>
      <vt:lpstr>WHY DOES MY FACILITY NEED A CONTINUITY PLAN?</vt:lpstr>
      <vt:lpstr>Prioritizing essential functions</vt:lpstr>
      <vt:lpstr>Strategies for continuing essential functions</vt:lpstr>
      <vt:lpstr>Continuity Planning for Long Term Care and Skilled Nursing Facilities</vt:lpstr>
      <vt:lpstr>USING THE TEMPLATE</vt:lpstr>
      <vt:lpstr>COOP:  Plan v. Program</vt:lpstr>
      <vt:lpstr>Getting Started (page 5)</vt:lpstr>
      <vt:lpstr>Facility profile(pages 7-8)</vt:lpstr>
      <vt:lpstr>Hazard Vulnerability analysis (HVA)  (pages 9-11)</vt:lpstr>
      <vt:lpstr>Essential functions  (pages 12-13)</vt:lpstr>
      <vt:lpstr>Essential functions  (page 12-13)</vt:lpstr>
      <vt:lpstr>Restoration priorities</vt:lpstr>
      <vt:lpstr>ESSENTIAL PERSONNEL (pages 14-15)</vt:lpstr>
      <vt:lpstr>Critical resources (pages 16-18)</vt:lpstr>
      <vt:lpstr>Critical resources (pages 16-18)</vt:lpstr>
      <vt:lpstr>Critical resources (pages 16-18)</vt:lpstr>
      <vt:lpstr>Critical resources (pages 16-18)</vt:lpstr>
      <vt:lpstr>KEY VENDORS ~ SUPPLIERS  (pages 19-20)</vt:lpstr>
      <vt:lpstr>ALTERNATE FACILITIES/LOCATIONS (Pages 21–22)</vt:lpstr>
      <vt:lpstr>Emergency communications            (pages 23-26)</vt:lpstr>
      <vt:lpstr>Emergency communications            (Pages 23-26)</vt:lpstr>
      <vt:lpstr>KEY CONTACTS  (pages 27-28)</vt:lpstr>
      <vt:lpstr>INFORMATION TECHNOLOGY  (pages 29-34)</vt:lpstr>
      <vt:lpstr>FINALIZING THE COOP</vt:lpstr>
      <vt:lpstr>Completion of template = YOUR coop</vt:lpstr>
      <vt:lpstr>RESOURCES/REFERENCES</vt:lpstr>
      <vt:lpstr>RESOURCES/REFERENCES</vt:lpstr>
      <vt:lpstr>Continuity Planning for Long Term Care and Skilled Nursing Facilities</vt:lpstr>
    </vt:vector>
  </TitlesOfParts>
  <Company>Coordinated Consulting Services,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Continuity Planning for Long Term Care and Skilled Nursing Facilities</dc:title>
  <dc:creator>April Lawless</dc:creator>
  <cp:lastModifiedBy>Stan</cp:lastModifiedBy>
  <cp:revision>64</cp:revision>
  <dcterms:created xsi:type="dcterms:W3CDTF">2015-04-23T19:26:04Z</dcterms:created>
  <dcterms:modified xsi:type="dcterms:W3CDTF">2015-11-19T17:38:18Z</dcterms:modified>
</cp:coreProperties>
</file>