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4" r:id="rId2"/>
  </p:sldMasterIdLst>
  <p:notesMasterIdLst>
    <p:notesMasterId r:id="rId63"/>
  </p:notesMasterIdLst>
  <p:sldIdLst>
    <p:sldId id="265" r:id="rId3"/>
    <p:sldId id="301" r:id="rId4"/>
    <p:sldId id="289" r:id="rId5"/>
    <p:sldId id="291" r:id="rId6"/>
    <p:sldId id="290" r:id="rId7"/>
    <p:sldId id="303" r:id="rId8"/>
    <p:sldId id="270" r:id="rId9"/>
    <p:sldId id="336" r:id="rId10"/>
    <p:sldId id="342" r:id="rId11"/>
    <p:sldId id="343" r:id="rId12"/>
    <p:sldId id="344" r:id="rId13"/>
    <p:sldId id="346" r:id="rId14"/>
    <p:sldId id="271" r:id="rId15"/>
    <p:sldId id="334" r:id="rId16"/>
    <p:sldId id="341" r:id="rId17"/>
    <p:sldId id="330" r:id="rId18"/>
    <p:sldId id="338" r:id="rId19"/>
    <p:sldId id="340" r:id="rId20"/>
    <p:sldId id="339" r:id="rId21"/>
    <p:sldId id="347" r:id="rId22"/>
    <p:sldId id="348" r:id="rId23"/>
    <p:sldId id="306" r:id="rId24"/>
    <p:sldId id="268" r:id="rId25"/>
    <p:sldId id="293" r:id="rId26"/>
    <p:sldId id="299" r:id="rId27"/>
    <p:sldId id="285" r:id="rId28"/>
    <p:sldId id="286" r:id="rId29"/>
    <p:sldId id="284" r:id="rId30"/>
    <p:sldId id="317" r:id="rId31"/>
    <p:sldId id="319" r:id="rId32"/>
    <p:sldId id="337" r:id="rId33"/>
    <p:sldId id="281" r:id="rId34"/>
    <p:sldId id="283" r:id="rId35"/>
    <p:sldId id="280" r:id="rId36"/>
    <p:sldId id="282" r:id="rId37"/>
    <p:sldId id="288" r:id="rId38"/>
    <p:sldId id="358" r:id="rId39"/>
    <p:sldId id="278" r:id="rId40"/>
    <p:sldId id="298" r:id="rId41"/>
    <p:sldId id="355" r:id="rId42"/>
    <p:sldId id="322" r:id="rId43"/>
    <p:sldId id="321" r:id="rId44"/>
    <p:sldId id="332" r:id="rId45"/>
    <p:sldId id="323" r:id="rId46"/>
    <p:sldId id="354" r:id="rId47"/>
    <p:sldId id="326" r:id="rId48"/>
    <p:sldId id="328" r:id="rId49"/>
    <p:sldId id="349" r:id="rId50"/>
    <p:sldId id="350" r:id="rId51"/>
    <p:sldId id="351" r:id="rId52"/>
    <p:sldId id="352" r:id="rId53"/>
    <p:sldId id="353" r:id="rId54"/>
    <p:sldId id="356" r:id="rId55"/>
    <p:sldId id="357" r:id="rId56"/>
    <p:sldId id="309" r:id="rId57"/>
    <p:sldId id="310" r:id="rId58"/>
    <p:sldId id="312" r:id="rId59"/>
    <p:sldId id="311" r:id="rId60"/>
    <p:sldId id="335" r:id="rId61"/>
    <p:sldId id="305" r:id="rId6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lly Nett" initials="H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84DF"/>
    <a:srgbClr val="B2197F"/>
    <a:srgbClr val="F3A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81" d="100"/>
          <a:sy n="81" d="100"/>
        </p:scale>
        <p:origin x="13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smtClean="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FB7A8803-AC4D-49C0-97D9-1B93172AFAD6}" type="datetimeFigureOut">
              <a:rPr lang="en-US"/>
              <a:pPr>
                <a:defRPr/>
              </a:pPr>
              <a:t>6/1/2016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smtClean="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FEA81DEA-6155-42C4-A0C5-F0A28D26D284}" type="slidenum">
              <a:rPr lang="en-US"/>
              <a:pPr>
                <a:defRPr/>
              </a:pPr>
              <a:t>‹#›</a:t>
            </a:fld>
            <a:endParaRPr lang="en-US"/>
          </a:p>
        </p:txBody>
      </p:sp>
    </p:spTree>
    <p:extLst>
      <p:ext uri="{BB962C8B-B14F-4D97-AF65-F5344CB8AC3E}">
        <p14:creationId xmlns:p14="http://schemas.microsoft.com/office/powerpoint/2010/main" val="4064824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NOTE: To replace a picture, just select and delete it. Then use the Insert Picture icon to replace it with one of your own!</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0CAE556-1D7A-4883-A705-664D9E0AD6AA}" type="slidenum">
              <a:rPr lang="en-US" altLang="en-US"/>
              <a:pPr fontAlgn="base">
                <a:spcBef>
                  <a:spcPct val="0"/>
                </a:spcBef>
                <a:spcAft>
                  <a:spcPct val="0"/>
                </a:spcAft>
              </a:pPr>
              <a:t>1</a:t>
            </a:fld>
            <a:endParaRPr lang="en-US" altLang="en-US"/>
          </a:p>
        </p:txBody>
      </p:sp>
    </p:spTree>
    <p:extLst>
      <p:ext uri="{BB962C8B-B14F-4D97-AF65-F5344CB8AC3E}">
        <p14:creationId xmlns:p14="http://schemas.microsoft.com/office/powerpoint/2010/main" val="1581358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solidFill>
                  <a:prstClr val="black"/>
                </a:solidFill>
              </a:rPr>
              <a:pPr fontAlgn="base">
                <a:spcBef>
                  <a:spcPct val="0"/>
                </a:spcBef>
                <a:spcAft>
                  <a:spcPct val="0"/>
                </a:spcAft>
              </a:pPr>
              <a:t>10</a:t>
            </a:fld>
            <a:endParaRPr lang="en-US" altLang="en-US">
              <a:solidFill>
                <a:prstClr val="black"/>
              </a:solidFill>
            </a:endParaRPr>
          </a:p>
        </p:txBody>
      </p:sp>
    </p:spTree>
    <p:extLst>
      <p:ext uri="{BB962C8B-B14F-4D97-AF65-F5344CB8AC3E}">
        <p14:creationId xmlns:p14="http://schemas.microsoft.com/office/powerpoint/2010/main" val="2533350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solidFill>
                  <a:prstClr val="black"/>
                </a:solidFill>
              </a:rPr>
              <a:pPr fontAlgn="base">
                <a:spcBef>
                  <a:spcPct val="0"/>
                </a:spcBef>
                <a:spcAft>
                  <a:spcPct val="0"/>
                </a:spcAft>
              </a:pPr>
              <a:t>11</a:t>
            </a:fld>
            <a:endParaRPr lang="en-US" altLang="en-US">
              <a:solidFill>
                <a:prstClr val="black"/>
              </a:solidFill>
            </a:endParaRPr>
          </a:p>
        </p:txBody>
      </p:sp>
    </p:spTree>
    <p:extLst>
      <p:ext uri="{BB962C8B-B14F-4D97-AF65-F5344CB8AC3E}">
        <p14:creationId xmlns:p14="http://schemas.microsoft.com/office/powerpoint/2010/main" val="1355291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13</a:t>
            </a:fld>
            <a:endParaRPr lang="en-US" altLang="en-US"/>
          </a:p>
        </p:txBody>
      </p:sp>
    </p:spTree>
    <p:extLst>
      <p:ext uri="{BB962C8B-B14F-4D97-AF65-F5344CB8AC3E}">
        <p14:creationId xmlns:p14="http://schemas.microsoft.com/office/powerpoint/2010/main" val="2066816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NOTE: To replace a picture, just select and delete it. Then use the Insert Picture icon to replace it with one of your own!</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A193377-E392-442F-B40B-910E05CA2474}" type="slidenum">
              <a:rPr lang="en-US" altLang="en-US">
                <a:solidFill>
                  <a:prstClr val="black"/>
                </a:solidFill>
              </a:rPr>
              <a:pPr fontAlgn="base">
                <a:spcBef>
                  <a:spcPct val="0"/>
                </a:spcBef>
                <a:spcAft>
                  <a:spcPct val="0"/>
                </a:spcAft>
              </a:pPr>
              <a:t>14</a:t>
            </a:fld>
            <a:endParaRPr lang="en-US" altLang="en-US">
              <a:solidFill>
                <a:prstClr val="black"/>
              </a:solidFill>
            </a:endParaRPr>
          </a:p>
        </p:txBody>
      </p:sp>
    </p:spTree>
    <p:extLst>
      <p:ext uri="{BB962C8B-B14F-4D97-AF65-F5344CB8AC3E}">
        <p14:creationId xmlns:p14="http://schemas.microsoft.com/office/powerpoint/2010/main" val="193420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NOTE: To replace a picture, just select and delete it. Then use the Insert Picture icon to replace it with one of your own!</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A193377-E392-442F-B40B-910E05CA2474}" type="slidenum">
              <a:rPr lang="en-US" altLang="en-US">
                <a:solidFill>
                  <a:prstClr val="black"/>
                </a:solidFill>
              </a:rPr>
              <a:pPr fontAlgn="base">
                <a:spcBef>
                  <a:spcPct val="0"/>
                </a:spcBef>
                <a:spcAft>
                  <a:spcPct val="0"/>
                </a:spcAft>
              </a:pPr>
              <a:t>15</a:t>
            </a:fld>
            <a:endParaRPr lang="en-US" altLang="en-US">
              <a:solidFill>
                <a:prstClr val="black"/>
              </a:solidFill>
            </a:endParaRPr>
          </a:p>
        </p:txBody>
      </p:sp>
    </p:spTree>
    <p:extLst>
      <p:ext uri="{BB962C8B-B14F-4D97-AF65-F5344CB8AC3E}">
        <p14:creationId xmlns:p14="http://schemas.microsoft.com/office/powerpoint/2010/main" val="828438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16</a:t>
            </a:fld>
            <a:endParaRPr lang="en-US" altLang="en-US"/>
          </a:p>
        </p:txBody>
      </p:sp>
    </p:spTree>
    <p:extLst>
      <p:ext uri="{BB962C8B-B14F-4D97-AF65-F5344CB8AC3E}">
        <p14:creationId xmlns:p14="http://schemas.microsoft.com/office/powerpoint/2010/main" val="2066816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17</a:t>
            </a:fld>
            <a:endParaRPr lang="en-US" altLang="en-US"/>
          </a:p>
        </p:txBody>
      </p:sp>
    </p:spTree>
    <p:extLst>
      <p:ext uri="{BB962C8B-B14F-4D97-AF65-F5344CB8AC3E}">
        <p14:creationId xmlns:p14="http://schemas.microsoft.com/office/powerpoint/2010/main" val="2927740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18</a:t>
            </a:fld>
            <a:endParaRPr lang="en-US" altLang="en-US"/>
          </a:p>
        </p:txBody>
      </p:sp>
    </p:spTree>
    <p:extLst>
      <p:ext uri="{BB962C8B-B14F-4D97-AF65-F5344CB8AC3E}">
        <p14:creationId xmlns:p14="http://schemas.microsoft.com/office/powerpoint/2010/main" val="3974009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19</a:t>
            </a:fld>
            <a:endParaRPr lang="en-US" altLang="en-US"/>
          </a:p>
        </p:txBody>
      </p:sp>
    </p:spTree>
    <p:extLst>
      <p:ext uri="{BB962C8B-B14F-4D97-AF65-F5344CB8AC3E}">
        <p14:creationId xmlns:p14="http://schemas.microsoft.com/office/powerpoint/2010/main" val="1138613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20</a:t>
            </a:fld>
            <a:endParaRPr lang="en-US" altLang="en-US"/>
          </a:p>
        </p:txBody>
      </p:sp>
    </p:spTree>
    <p:extLst>
      <p:ext uri="{BB962C8B-B14F-4D97-AF65-F5344CB8AC3E}">
        <p14:creationId xmlns:p14="http://schemas.microsoft.com/office/powerpoint/2010/main" val="2286471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NOTE: To replace a picture, just select and delete it. Then use the Insert Picture icon to replace it with one of your own!</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A193377-E392-442F-B40B-910E05CA2474}" type="slidenum">
              <a:rPr lang="en-US" altLang="en-US"/>
              <a:pPr fontAlgn="base">
                <a:spcBef>
                  <a:spcPct val="0"/>
                </a:spcBef>
                <a:spcAft>
                  <a:spcPct val="0"/>
                </a:spcAft>
              </a:pPr>
              <a:t>2</a:t>
            </a:fld>
            <a:endParaRPr lang="en-US" altLang="en-US"/>
          </a:p>
        </p:txBody>
      </p:sp>
    </p:spTree>
    <p:extLst>
      <p:ext uri="{BB962C8B-B14F-4D97-AF65-F5344CB8AC3E}">
        <p14:creationId xmlns:p14="http://schemas.microsoft.com/office/powerpoint/2010/main" val="81709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21</a:t>
            </a:fld>
            <a:endParaRPr lang="en-US" altLang="en-US"/>
          </a:p>
        </p:txBody>
      </p:sp>
    </p:spTree>
    <p:extLst>
      <p:ext uri="{BB962C8B-B14F-4D97-AF65-F5344CB8AC3E}">
        <p14:creationId xmlns:p14="http://schemas.microsoft.com/office/powerpoint/2010/main" val="2807637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22</a:t>
            </a:fld>
            <a:endParaRPr lang="en-US" altLang="en-US"/>
          </a:p>
        </p:txBody>
      </p:sp>
    </p:spTree>
    <p:extLst>
      <p:ext uri="{BB962C8B-B14F-4D97-AF65-F5344CB8AC3E}">
        <p14:creationId xmlns:p14="http://schemas.microsoft.com/office/powerpoint/2010/main" val="1683652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23</a:t>
            </a:fld>
            <a:endParaRPr lang="en-US" altLang="en-US"/>
          </a:p>
        </p:txBody>
      </p:sp>
    </p:spTree>
    <p:extLst>
      <p:ext uri="{BB962C8B-B14F-4D97-AF65-F5344CB8AC3E}">
        <p14:creationId xmlns:p14="http://schemas.microsoft.com/office/powerpoint/2010/main" val="1856035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24</a:t>
            </a:fld>
            <a:endParaRPr lang="en-US" altLang="en-US"/>
          </a:p>
        </p:txBody>
      </p:sp>
    </p:spTree>
    <p:extLst>
      <p:ext uri="{BB962C8B-B14F-4D97-AF65-F5344CB8AC3E}">
        <p14:creationId xmlns:p14="http://schemas.microsoft.com/office/powerpoint/2010/main" val="1920937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25</a:t>
            </a:fld>
            <a:endParaRPr lang="en-US" altLang="en-US"/>
          </a:p>
        </p:txBody>
      </p:sp>
    </p:spTree>
    <p:extLst>
      <p:ext uri="{BB962C8B-B14F-4D97-AF65-F5344CB8AC3E}">
        <p14:creationId xmlns:p14="http://schemas.microsoft.com/office/powerpoint/2010/main" val="3842105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26</a:t>
            </a:fld>
            <a:endParaRPr lang="en-US" altLang="en-US"/>
          </a:p>
        </p:txBody>
      </p:sp>
    </p:spTree>
    <p:extLst>
      <p:ext uri="{BB962C8B-B14F-4D97-AF65-F5344CB8AC3E}">
        <p14:creationId xmlns:p14="http://schemas.microsoft.com/office/powerpoint/2010/main" val="28797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27</a:t>
            </a:fld>
            <a:endParaRPr lang="en-US" altLang="en-US"/>
          </a:p>
        </p:txBody>
      </p:sp>
    </p:spTree>
    <p:extLst>
      <p:ext uri="{BB962C8B-B14F-4D97-AF65-F5344CB8AC3E}">
        <p14:creationId xmlns:p14="http://schemas.microsoft.com/office/powerpoint/2010/main" val="444589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28</a:t>
            </a:fld>
            <a:endParaRPr lang="en-US" altLang="en-US"/>
          </a:p>
        </p:txBody>
      </p:sp>
    </p:spTree>
    <p:extLst>
      <p:ext uri="{BB962C8B-B14F-4D97-AF65-F5344CB8AC3E}">
        <p14:creationId xmlns:p14="http://schemas.microsoft.com/office/powerpoint/2010/main" val="2006635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29</a:t>
            </a:fld>
            <a:endParaRPr lang="en-US" altLang="en-US"/>
          </a:p>
        </p:txBody>
      </p:sp>
    </p:spTree>
    <p:extLst>
      <p:ext uri="{BB962C8B-B14F-4D97-AF65-F5344CB8AC3E}">
        <p14:creationId xmlns:p14="http://schemas.microsoft.com/office/powerpoint/2010/main" val="1856035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30</a:t>
            </a:fld>
            <a:endParaRPr lang="en-US" altLang="en-US"/>
          </a:p>
        </p:txBody>
      </p:sp>
    </p:spTree>
    <p:extLst>
      <p:ext uri="{BB962C8B-B14F-4D97-AF65-F5344CB8AC3E}">
        <p14:creationId xmlns:p14="http://schemas.microsoft.com/office/powerpoint/2010/main" val="1856035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90DA012-BB64-49FA-BBDD-CC602BA54338}" type="slidenum">
              <a:rPr lang="en-US" altLang="en-US"/>
              <a:pPr fontAlgn="base">
                <a:spcBef>
                  <a:spcPct val="0"/>
                </a:spcBef>
                <a:spcAft>
                  <a:spcPct val="0"/>
                </a:spcAft>
              </a:pPr>
              <a:t>3</a:t>
            </a:fld>
            <a:endParaRPr lang="en-US" altLang="en-US"/>
          </a:p>
        </p:txBody>
      </p:sp>
    </p:spTree>
    <p:extLst>
      <p:ext uri="{BB962C8B-B14F-4D97-AF65-F5344CB8AC3E}">
        <p14:creationId xmlns:p14="http://schemas.microsoft.com/office/powerpoint/2010/main" val="2824279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31</a:t>
            </a:fld>
            <a:endParaRPr lang="en-US" altLang="en-US"/>
          </a:p>
        </p:txBody>
      </p:sp>
    </p:spTree>
    <p:extLst>
      <p:ext uri="{BB962C8B-B14F-4D97-AF65-F5344CB8AC3E}">
        <p14:creationId xmlns:p14="http://schemas.microsoft.com/office/powerpoint/2010/main" val="3261800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32</a:t>
            </a:fld>
            <a:endParaRPr lang="en-US" altLang="en-US"/>
          </a:p>
        </p:txBody>
      </p:sp>
    </p:spTree>
    <p:extLst>
      <p:ext uri="{BB962C8B-B14F-4D97-AF65-F5344CB8AC3E}">
        <p14:creationId xmlns:p14="http://schemas.microsoft.com/office/powerpoint/2010/main" val="2063071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33</a:t>
            </a:fld>
            <a:endParaRPr lang="en-US" altLang="en-US"/>
          </a:p>
        </p:txBody>
      </p:sp>
    </p:spTree>
    <p:extLst>
      <p:ext uri="{BB962C8B-B14F-4D97-AF65-F5344CB8AC3E}">
        <p14:creationId xmlns:p14="http://schemas.microsoft.com/office/powerpoint/2010/main" val="2345355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34</a:t>
            </a:fld>
            <a:endParaRPr lang="en-US" altLang="en-US"/>
          </a:p>
        </p:txBody>
      </p:sp>
    </p:spTree>
    <p:extLst>
      <p:ext uri="{BB962C8B-B14F-4D97-AF65-F5344CB8AC3E}">
        <p14:creationId xmlns:p14="http://schemas.microsoft.com/office/powerpoint/2010/main" val="3478842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35</a:t>
            </a:fld>
            <a:endParaRPr lang="en-US" altLang="en-US"/>
          </a:p>
        </p:txBody>
      </p:sp>
    </p:spTree>
    <p:extLst>
      <p:ext uri="{BB962C8B-B14F-4D97-AF65-F5344CB8AC3E}">
        <p14:creationId xmlns:p14="http://schemas.microsoft.com/office/powerpoint/2010/main" val="634769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36</a:t>
            </a:fld>
            <a:endParaRPr lang="en-US" altLang="en-US"/>
          </a:p>
        </p:txBody>
      </p:sp>
    </p:spTree>
    <p:extLst>
      <p:ext uri="{BB962C8B-B14F-4D97-AF65-F5344CB8AC3E}">
        <p14:creationId xmlns:p14="http://schemas.microsoft.com/office/powerpoint/2010/main" val="24761777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37</a:t>
            </a:fld>
            <a:endParaRPr lang="en-US" altLang="en-US"/>
          </a:p>
        </p:txBody>
      </p:sp>
    </p:spTree>
    <p:extLst>
      <p:ext uri="{BB962C8B-B14F-4D97-AF65-F5344CB8AC3E}">
        <p14:creationId xmlns:p14="http://schemas.microsoft.com/office/powerpoint/2010/main" val="1986229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38</a:t>
            </a:fld>
            <a:endParaRPr lang="en-US" altLang="en-US"/>
          </a:p>
        </p:txBody>
      </p:sp>
    </p:spTree>
    <p:extLst>
      <p:ext uri="{BB962C8B-B14F-4D97-AF65-F5344CB8AC3E}">
        <p14:creationId xmlns:p14="http://schemas.microsoft.com/office/powerpoint/2010/main" val="6529280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NOTE: To replace a picture, just select and delete it. Then use the Insert Picture icon to replace it with one of your own!</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A193377-E392-442F-B40B-910E05CA2474}" type="slidenum">
              <a:rPr lang="en-US" altLang="en-US">
                <a:solidFill>
                  <a:prstClr val="black"/>
                </a:solidFill>
              </a:rPr>
              <a:pPr fontAlgn="base">
                <a:spcBef>
                  <a:spcPct val="0"/>
                </a:spcBef>
                <a:spcAft>
                  <a:spcPct val="0"/>
                </a:spcAft>
              </a:pPr>
              <a:t>39</a:t>
            </a:fld>
            <a:endParaRPr lang="en-US" altLang="en-US">
              <a:solidFill>
                <a:prstClr val="black"/>
              </a:solidFill>
            </a:endParaRPr>
          </a:p>
        </p:txBody>
      </p:sp>
    </p:spTree>
    <p:extLst>
      <p:ext uri="{BB962C8B-B14F-4D97-AF65-F5344CB8AC3E}">
        <p14:creationId xmlns:p14="http://schemas.microsoft.com/office/powerpoint/2010/main" val="2819204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41</a:t>
            </a:fld>
            <a:endParaRPr lang="en-US" altLang="en-US"/>
          </a:p>
        </p:txBody>
      </p:sp>
    </p:spTree>
    <p:extLst>
      <p:ext uri="{BB962C8B-B14F-4D97-AF65-F5344CB8AC3E}">
        <p14:creationId xmlns:p14="http://schemas.microsoft.com/office/powerpoint/2010/main" val="2006635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4</a:t>
            </a:fld>
            <a:endParaRPr lang="en-US" altLang="en-US"/>
          </a:p>
        </p:txBody>
      </p:sp>
    </p:spTree>
    <p:extLst>
      <p:ext uri="{BB962C8B-B14F-4D97-AF65-F5344CB8AC3E}">
        <p14:creationId xmlns:p14="http://schemas.microsoft.com/office/powerpoint/2010/main" val="42759738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42</a:t>
            </a:fld>
            <a:endParaRPr lang="en-US" altLang="en-US"/>
          </a:p>
        </p:txBody>
      </p:sp>
    </p:spTree>
    <p:extLst>
      <p:ext uri="{BB962C8B-B14F-4D97-AF65-F5344CB8AC3E}">
        <p14:creationId xmlns:p14="http://schemas.microsoft.com/office/powerpoint/2010/main" val="20066355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43</a:t>
            </a:fld>
            <a:endParaRPr lang="en-US" altLang="en-US"/>
          </a:p>
        </p:txBody>
      </p:sp>
    </p:spTree>
    <p:extLst>
      <p:ext uri="{BB962C8B-B14F-4D97-AF65-F5344CB8AC3E}">
        <p14:creationId xmlns:p14="http://schemas.microsoft.com/office/powerpoint/2010/main" val="2006635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44</a:t>
            </a:fld>
            <a:endParaRPr lang="en-US" altLang="en-US"/>
          </a:p>
        </p:txBody>
      </p:sp>
    </p:spTree>
    <p:extLst>
      <p:ext uri="{BB962C8B-B14F-4D97-AF65-F5344CB8AC3E}">
        <p14:creationId xmlns:p14="http://schemas.microsoft.com/office/powerpoint/2010/main" val="20066355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45</a:t>
            </a:fld>
            <a:endParaRPr lang="en-US" altLang="en-US"/>
          </a:p>
        </p:txBody>
      </p:sp>
    </p:spTree>
    <p:extLst>
      <p:ext uri="{BB962C8B-B14F-4D97-AF65-F5344CB8AC3E}">
        <p14:creationId xmlns:p14="http://schemas.microsoft.com/office/powerpoint/2010/main" val="3177579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46</a:t>
            </a:fld>
            <a:endParaRPr lang="en-US" altLang="en-US"/>
          </a:p>
        </p:txBody>
      </p:sp>
    </p:spTree>
    <p:extLst>
      <p:ext uri="{BB962C8B-B14F-4D97-AF65-F5344CB8AC3E}">
        <p14:creationId xmlns:p14="http://schemas.microsoft.com/office/powerpoint/2010/main" val="20066355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47</a:t>
            </a:fld>
            <a:endParaRPr lang="en-US" altLang="en-US"/>
          </a:p>
        </p:txBody>
      </p:sp>
    </p:spTree>
    <p:extLst>
      <p:ext uri="{BB962C8B-B14F-4D97-AF65-F5344CB8AC3E}">
        <p14:creationId xmlns:p14="http://schemas.microsoft.com/office/powerpoint/2010/main" val="20066355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48</a:t>
            </a:fld>
            <a:endParaRPr lang="en-US" altLang="en-US"/>
          </a:p>
        </p:txBody>
      </p:sp>
    </p:spTree>
    <p:extLst>
      <p:ext uri="{BB962C8B-B14F-4D97-AF65-F5344CB8AC3E}">
        <p14:creationId xmlns:p14="http://schemas.microsoft.com/office/powerpoint/2010/main" val="227624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49</a:t>
            </a:fld>
            <a:endParaRPr lang="en-US" altLang="en-US"/>
          </a:p>
        </p:txBody>
      </p:sp>
    </p:spTree>
    <p:extLst>
      <p:ext uri="{BB962C8B-B14F-4D97-AF65-F5344CB8AC3E}">
        <p14:creationId xmlns:p14="http://schemas.microsoft.com/office/powerpoint/2010/main" val="603218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50</a:t>
            </a:fld>
            <a:endParaRPr lang="en-US" altLang="en-US"/>
          </a:p>
        </p:txBody>
      </p:sp>
    </p:spTree>
    <p:extLst>
      <p:ext uri="{BB962C8B-B14F-4D97-AF65-F5344CB8AC3E}">
        <p14:creationId xmlns:p14="http://schemas.microsoft.com/office/powerpoint/2010/main" val="36136634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51</a:t>
            </a:fld>
            <a:endParaRPr lang="en-US" altLang="en-US"/>
          </a:p>
        </p:txBody>
      </p:sp>
    </p:spTree>
    <p:extLst>
      <p:ext uri="{BB962C8B-B14F-4D97-AF65-F5344CB8AC3E}">
        <p14:creationId xmlns:p14="http://schemas.microsoft.com/office/powerpoint/2010/main" val="1208850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5</a:t>
            </a:fld>
            <a:endParaRPr lang="en-US" altLang="en-US"/>
          </a:p>
        </p:txBody>
      </p:sp>
    </p:spTree>
    <p:extLst>
      <p:ext uri="{BB962C8B-B14F-4D97-AF65-F5344CB8AC3E}">
        <p14:creationId xmlns:p14="http://schemas.microsoft.com/office/powerpoint/2010/main" val="37958943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NOTE: To replace a picture, just select and delete it. Then use the Insert Picture icon to replace it with one of your own!</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A193377-E392-442F-B40B-910E05CA2474}" type="slidenum">
              <a:rPr lang="en-US" altLang="en-US">
                <a:solidFill>
                  <a:prstClr val="black"/>
                </a:solidFill>
              </a:rPr>
              <a:pPr fontAlgn="base">
                <a:spcBef>
                  <a:spcPct val="0"/>
                </a:spcBef>
                <a:spcAft>
                  <a:spcPct val="0"/>
                </a:spcAft>
              </a:pPr>
              <a:t>52</a:t>
            </a:fld>
            <a:endParaRPr lang="en-US" altLang="en-US">
              <a:solidFill>
                <a:prstClr val="black"/>
              </a:solidFill>
            </a:endParaRPr>
          </a:p>
        </p:txBody>
      </p:sp>
    </p:spTree>
    <p:extLst>
      <p:ext uri="{BB962C8B-B14F-4D97-AF65-F5344CB8AC3E}">
        <p14:creationId xmlns:p14="http://schemas.microsoft.com/office/powerpoint/2010/main" val="32171446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53</a:t>
            </a:fld>
            <a:endParaRPr lang="en-US" altLang="en-US"/>
          </a:p>
        </p:txBody>
      </p:sp>
    </p:spTree>
    <p:extLst>
      <p:ext uri="{BB962C8B-B14F-4D97-AF65-F5344CB8AC3E}">
        <p14:creationId xmlns:p14="http://schemas.microsoft.com/office/powerpoint/2010/main" val="18947141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54</a:t>
            </a:fld>
            <a:endParaRPr lang="en-US" altLang="en-US"/>
          </a:p>
        </p:txBody>
      </p:sp>
    </p:spTree>
    <p:extLst>
      <p:ext uri="{BB962C8B-B14F-4D97-AF65-F5344CB8AC3E}">
        <p14:creationId xmlns:p14="http://schemas.microsoft.com/office/powerpoint/2010/main" val="7547512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57</a:t>
            </a:fld>
            <a:endParaRPr lang="en-US" altLang="en-US"/>
          </a:p>
        </p:txBody>
      </p:sp>
    </p:spTree>
    <p:extLst>
      <p:ext uri="{BB962C8B-B14F-4D97-AF65-F5344CB8AC3E}">
        <p14:creationId xmlns:p14="http://schemas.microsoft.com/office/powerpoint/2010/main" val="2445564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59</a:t>
            </a:fld>
            <a:endParaRPr lang="en-US" altLang="en-US"/>
          </a:p>
        </p:txBody>
      </p:sp>
    </p:spTree>
    <p:extLst>
      <p:ext uri="{BB962C8B-B14F-4D97-AF65-F5344CB8AC3E}">
        <p14:creationId xmlns:p14="http://schemas.microsoft.com/office/powerpoint/2010/main" val="28562654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NOTE: To replace a picture, just select and delete it. Then use the Insert Picture icon to replace it with one of your own!</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A193377-E392-442F-B40B-910E05CA2474}" type="slidenum">
              <a:rPr lang="en-US" altLang="en-US">
                <a:solidFill>
                  <a:prstClr val="black"/>
                </a:solidFill>
              </a:rPr>
              <a:pPr fontAlgn="base">
                <a:spcBef>
                  <a:spcPct val="0"/>
                </a:spcBef>
                <a:spcAft>
                  <a:spcPct val="0"/>
                </a:spcAft>
              </a:pPr>
              <a:t>60</a:t>
            </a:fld>
            <a:endParaRPr lang="en-US" altLang="en-US">
              <a:solidFill>
                <a:prstClr val="black"/>
              </a:solidFill>
            </a:endParaRPr>
          </a:p>
        </p:txBody>
      </p:sp>
    </p:spTree>
    <p:extLst>
      <p:ext uri="{BB962C8B-B14F-4D97-AF65-F5344CB8AC3E}">
        <p14:creationId xmlns:p14="http://schemas.microsoft.com/office/powerpoint/2010/main" val="4183100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NOTE: To replace a picture, just select and delete it. Then use the Insert Picture icon to replace it with one of your own!</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A193377-E392-442F-B40B-910E05CA2474}" type="slidenum">
              <a:rPr lang="en-US" altLang="en-US">
                <a:solidFill>
                  <a:prstClr val="black"/>
                </a:solidFill>
              </a:rPr>
              <a:pPr fontAlgn="base">
                <a:spcBef>
                  <a:spcPct val="0"/>
                </a:spcBef>
                <a:spcAft>
                  <a:spcPct val="0"/>
                </a:spcAft>
              </a:pPr>
              <a:t>6</a:t>
            </a:fld>
            <a:endParaRPr lang="en-US" altLang="en-US">
              <a:solidFill>
                <a:prstClr val="black"/>
              </a:solidFill>
            </a:endParaRPr>
          </a:p>
        </p:txBody>
      </p:sp>
    </p:spTree>
    <p:extLst>
      <p:ext uri="{BB962C8B-B14F-4D97-AF65-F5344CB8AC3E}">
        <p14:creationId xmlns:p14="http://schemas.microsoft.com/office/powerpoint/2010/main" val="193420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pPr fontAlgn="base">
                <a:spcBef>
                  <a:spcPct val="0"/>
                </a:spcBef>
                <a:spcAft>
                  <a:spcPct val="0"/>
                </a:spcAft>
              </a:pPr>
              <a:t>7</a:t>
            </a:fld>
            <a:endParaRPr lang="en-US" altLang="en-US"/>
          </a:p>
        </p:txBody>
      </p:sp>
    </p:spTree>
    <p:extLst>
      <p:ext uri="{BB962C8B-B14F-4D97-AF65-F5344CB8AC3E}">
        <p14:creationId xmlns:p14="http://schemas.microsoft.com/office/powerpoint/2010/main" val="3310994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NOTE: To replace a picture, just select and delete it. Then use the Insert Picture icon to replace it with one of your own!</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A193377-E392-442F-B40B-910E05CA2474}" type="slidenum">
              <a:rPr lang="en-US" altLang="en-US">
                <a:solidFill>
                  <a:prstClr val="black"/>
                </a:solidFill>
              </a:rPr>
              <a:pPr fontAlgn="base">
                <a:spcBef>
                  <a:spcPct val="0"/>
                </a:spcBef>
                <a:spcAft>
                  <a:spcPct val="0"/>
                </a:spcAft>
              </a:pPr>
              <a:t>8</a:t>
            </a:fld>
            <a:endParaRPr lang="en-US" altLang="en-US">
              <a:solidFill>
                <a:prstClr val="black"/>
              </a:solidFill>
            </a:endParaRPr>
          </a:p>
        </p:txBody>
      </p:sp>
    </p:spTree>
    <p:extLst>
      <p:ext uri="{BB962C8B-B14F-4D97-AF65-F5344CB8AC3E}">
        <p14:creationId xmlns:p14="http://schemas.microsoft.com/office/powerpoint/2010/main" val="897231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AB2A56-850F-4106-BCC5-DE7B66D9615E}" type="slidenum">
              <a:rPr lang="en-US" altLang="en-US">
                <a:solidFill>
                  <a:prstClr val="black"/>
                </a:solidFill>
              </a:rPr>
              <a:pPr fontAlgn="base">
                <a:spcBef>
                  <a:spcPct val="0"/>
                </a:spcBef>
                <a:spcAft>
                  <a:spcPct val="0"/>
                </a:spcAft>
              </a:pPr>
              <a:t>9</a:t>
            </a:fld>
            <a:endParaRPr lang="en-US" altLang="en-US">
              <a:solidFill>
                <a:prstClr val="black"/>
              </a:solidFill>
            </a:endParaRPr>
          </a:p>
        </p:txBody>
      </p:sp>
    </p:spTree>
    <p:extLst>
      <p:ext uri="{BB962C8B-B14F-4D97-AF65-F5344CB8AC3E}">
        <p14:creationId xmlns:p14="http://schemas.microsoft.com/office/powerpoint/2010/main" val="339647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Copyright Child Care Aware® of America.</a:t>
            </a:r>
          </a:p>
        </p:txBody>
      </p:sp>
      <p:sp>
        <p:nvSpPr>
          <p:cNvPr id="6" name="Slide Number Placeholder 5"/>
          <p:cNvSpPr>
            <a:spLocks noGrp="1"/>
          </p:cNvSpPr>
          <p:nvPr>
            <p:ph type="sldNum" sz="quarter" idx="12"/>
          </p:nvPr>
        </p:nvSpPr>
        <p:spPr/>
        <p:txBody>
          <a:bodyPr/>
          <a:lstStyle>
            <a:lvl1pPr>
              <a:defRPr/>
            </a:lvl1pPr>
          </a:lstStyle>
          <a:p>
            <a:pPr>
              <a:defRPr/>
            </a:pPr>
            <a:fld id="{EA92E6A2-7FE8-4AAB-8A13-090DB0E53CF3}" type="slidenum">
              <a:rPr lang="en-US"/>
              <a:pPr>
                <a:defRPr/>
              </a:pPr>
              <a:t>‹#›</a:t>
            </a:fld>
            <a:endParaRPr lang="en-US"/>
          </a:p>
        </p:txBody>
      </p:sp>
    </p:spTree>
    <p:extLst>
      <p:ext uri="{BB962C8B-B14F-4D97-AF65-F5344CB8AC3E}">
        <p14:creationId xmlns:p14="http://schemas.microsoft.com/office/powerpoint/2010/main" val="3508189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Copyright Child Care Aware® of America.</a:t>
            </a:r>
          </a:p>
        </p:txBody>
      </p:sp>
      <p:sp>
        <p:nvSpPr>
          <p:cNvPr id="6" name="Slide Number Placeholder 5"/>
          <p:cNvSpPr>
            <a:spLocks noGrp="1"/>
          </p:cNvSpPr>
          <p:nvPr>
            <p:ph type="sldNum" sz="quarter" idx="12"/>
          </p:nvPr>
        </p:nvSpPr>
        <p:spPr/>
        <p:txBody>
          <a:bodyPr/>
          <a:lstStyle>
            <a:lvl1pPr>
              <a:defRPr/>
            </a:lvl1pPr>
          </a:lstStyle>
          <a:p>
            <a:pPr>
              <a:defRPr/>
            </a:pPr>
            <a:fld id="{1823852C-CFB5-4262-847D-8BAB9E837886}" type="slidenum">
              <a:rPr lang="en-US"/>
              <a:pPr>
                <a:defRPr/>
              </a:pPr>
              <a:t>‹#›</a:t>
            </a:fld>
            <a:endParaRPr lang="en-US"/>
          </a:p>
        </p:txBody>
      </p:sp>
    </p:spTree>
    <p:extLst>
      <p:ext uri="{BB962C8B-B14F-4D97-AF65-F5344CB8AC3E}">
        <p14:creationId xmlns:p14="http://schemas.microsoft.com/office/powerpoint/2010/main" val="3267487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Copyright Child Care Aware® of America.</a:t>
            </a:r>
          </a:p>
        </p:txBody>
      </p:sp>
      <p:sp>
        <p:nvSpPr>
          <p:cNvPr id="6" name="Slide Number Placeholder 5"/>
          <p:cNvSpPr>
            <a:spLocks noGrp="1"/>
          </p:cNvSpPr>
          <p:nvPr>
            <p:ph type="sldNum" sz="quarter" idx="12"/>
          </p:nvPr>
        </p:nvSpPr>
        <p:spPr/>
        <p:txBody>
          <a:bodyPr/>
          <a:lstStyle>
            <a:lvl1pPr>
              <a:defRPr/>
            </a:lvl1pPr>
          </a:lstStyle>
          <a:p>
            <a:pPr>
              <a:defRPr/>
            </a:pPr>
            <a:fld id="{3AE54833-C556-4798-89DD-6329A4FB7BC3}" type="slidenum">
              <a:rPr lang="en-US"/>
              <a:pPr>
                <a:defRPr/>
              </a:pPr>
              <a:t>‹#›</a:t>
            </a:fld>
            <a:endParaRPr lang="en-US"/>
          </a:p>
        </p:txBody>
      </p:sp>
    </p:spTree>
    <p:extLst>
      <p:ext uri="{BB962C8B-B14F-4D97-AF65-F5344CB8AC3E}">
        <p14:creationId xmlns:p14="http://schemas.microsoft.com/office/powerpoint/2010/main" val="1337314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Pictures">
    <p:spTree>
      <p:nvGrpSpPr>
        <p:cNvPr id="1" name=""/>
        <p:cNvGrpSpPr/>
        <p:nvPr/>
      </p:nvGrpSpPr>
      <p:grpSpPr>
        <a:xfrm>
          <a:off x="0" y="0"/>
          <a:ext cx="0" cy="0"/>
          <a:chOff x="0" y="0"/>
          <a:chExt cx="0" cy="0"/>
        </a:xfrm>
      </p:grpSpPr>
      <p:sp>
        <p:nvSpPr>
          <p:cNvPr id="7" name="Rectangle 6"/>
          <p:cNvSpPr/>
          <p:nvPr/>
        </p:nvSpPr>
        <p:spPr>
          <a:xfrm>
            <a:off x="0" y="4800600"/>
            <a:ext cx="12192000"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533400" y="5115656"/>
            <a:ext cx="11125200" cy="914400"/>
          </a:xfrm>
        </p:spPr>
        <p:txBody>
          <a:bodyPr anchor="b">
            <a:normAutofit/>
          </a:bodyPr>
          <a:lstStyle>
            <a:lvl1pPr algn="ctr">
              <a:defRPr sz="4400" spc="-50" baseline="0">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9" name="Picture Placeholder 2"/>
          <p:cNvSpPr>
            <a:spLocks noGrp="1"/>
          </p:cNvSpPr>
          <p:nvPr>
            <p:ph type="pic" idx="10"/>
          </p:nvPr>
        </p:nvSpPr>
        <p:spPr>
          <a:xfrm>
            <a:off x="1" y="1"/>
            <a:ext cx="4023360" cy="4745736"/>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13" name="Picture Placeholder 2"/>
          <p:cNvSpPr>
            <a:spLocks noGrp="1"/>
          </p:cNvSpPr>
          <p:nvPr>
            <p:ph type="pic" idx="11"/>
          </p:nvPr>
        </p:nvSpPr>
        <p:spPr>
          <a:xfrm>
            <a:off x="4084320" y="1"/>
            <a:ext cx="4023360" cy="4745736"/>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14" name="Picture Placeholder 2"/>
          <p:cNvSpPr>
            <a:spLocks noGrp="1"/>
          </p:cNvSpPr>
          <p:nvPr>
            <p:ph type="pic" idx="12"/>
          </p:nvPr>
        </p:nvSpPr>
        <p:spPr>
          <a:xfrm>
            <a:off x="8168640" y="1"/>
            <a:ext cx="4023360" cy="4745736"/>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Tree>
    <p:extLst>
      <p:ext uri="{BB962C8B-B14F-4D97-AF65-F5344CB8AC3E}">
        <p14:creationId xmlns:p14="http://schemas.microsoft.com/office/powerpoint/2010/main" val="134264004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Copyright Child Care Aware® of America.</a:t>
            </a:r>
          </a:p>
        </p:txBody>
      </p:sp>
      <p:sp>
        <p:nvSpPr>
          <p:cNvPr id="6" name="Slide Number Placeholder 5"/>
          <p:cNvSpPr>
            <a:spLocks noGrp="1"/>
          </p:cNvSpPr>
          <p:nvPr>
            <p:ph type="sldNum" sz="quarter" idx="12"/>
          </p:nvPr>
        </p:nvSpPr>
        <p:spPr/>
        <p:txBody>
          <a:bodyPr/>
          <a:lstStyle>
            <a:lvl1pPr>
              <a:defRPr/>
            </a:lvl1pPr>
          </a:lstStyle>
          <a:p>
            <a:pPr>
              <a:defRPr/>
            </a:pPr>
            <a:fld id="{EA92E6A2-7FE8-4AAB-8A13-090DB0E53C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69536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Copyright Child Care Aware® of America.</a:t>
            </a:r>
          </a:p>
        </p:txBody>
      </p:sp>
      <p:sp>
        <p:nvSpPr>
          <p:cNvPr id="6" name="Slide Number Placeholder 5"/>
          <p:cNvSpPr>
            <a:spLocks noGrp="1"/>
          </p:cNvSpPr>
          <p:nvPr>
            <p:ph type="sldNum" sz="quarter" idx="12"/>
          </p:nvPr>
        </p:nvSpPr>
        <p:spPr/>
        <p:txBody>
          <a:bodyPr/>
          <a:lstStyle>
            <a:lvl1pPr>
              <a:defRPr/>
            </a:lvl1pPr>
          </a:lstStyle>
          <a:p>
            <a:pPr>
              <a:defRPr/>
            </a:pPr>
            <a:fld id="{730EAEF4-C268-4CA0-9E7C-0732005403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3416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Copyright Child Care Aware® of America.</a:t>
            </a:r>
          </a:p>
        </p:txBody>
      </p:sp>
      <p:sp>
        <p:nvSpPr>
          <p:cNvPr id="6" name="Slide Number Placeholder 5"/>
          <p:cNvSpPr>
            <a:spLocks noGrp="1"/>
          </p:cNvSpPr>
          <p:nvPr>
            <p:ph type="sldNum" sz="quarter" idx="12"/>
          </p:nvPr>
        </p:nvSpPr>
        <p:spPr/>
        <p:txBody>
          <a:bodyPr/>
          <a:lstStyle>
            <a:lvl1pPr>
              <a:defRPr/>
            </a:lvl1pPr>
          </a:lstStyle>
          <a:p>
            <a:pPr>
              <a:defRPr/>
            </a:pPr>
            <a:fld id="{B659C062-9BBC-4ABD-8DC8-6A492578DEE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6810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Copyright Child Care Aware® of America.</a:t>
            </a:r>
          </a:p>
        </p:txBody>
      </p:sp>
      <p:sp>
        <p:nvSpPr>
          <p:cNvPr id="7" name="Slide Number Placeholder 5"/>
          <p:cNvSpPr>
            <a:spLocks noGrp="1"/>
          </p:cNvSpPr>
          <p:nvPr>
            <p:ph type="sldNum" sz="quarter" idx="12"/>
          </p:nvPr>
        </p:nvSpPr>
        <p:spPr/>
        <p:txBody>
          <a:bodyPr/>
          <a:lstStyle>
            <a:lvl1pPr>
              <a:defRPr/>
            </a:lvl1pPr>
          </a:lstStyle>
          <a:p>
            <a:pPr>
              <a:defRPr/>
            </a:pPr>
            <a:fld id="{B4C1338F-6CB9-464F-A59B-0501FA0E52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4090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Copyright Child Care Aware® of America.</a:t>
            </a:r>
          </a:p>
        </p:txBody>
      </p:sp>
      <p:sp>
        <p:nvSpPr>
          <p:cNvPr id="9" name="Slide Number Placeholder 5"/>
          <p:cNvSpPr>
            <a:spLocks noGrp="1"/>
          </p:cNvSpPr>
          <p:nvPr>
            <p:ph type="sldNum" sz="quarter" idx="12"/>
          </p:nvPr>
        </p:nvSpPr>
        <p:spPr/>
        <p:txBody>
          <a:bodyPr/>
          <a:lstStyle>
            <a:lvl1pPr>
              <a:defRPr/>
            </a:lvl1pPr>
          </a:lstStyle>
          <a:p>
            <a:pPr>
              <a:defRPr/>
            </a:pPr>
            <a:fld id="{B9689A22-B2B6-4085-B06E-0DC3D94EEFE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6883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Copyright Child Care Aware® of America.</a:t>
            </a:r>
          </a:p>
        </p:txBody>
      </p:sp>
      <p:sp>
        <p:nvSpPr>
          <p:cNvPr id="5" name="Slide Number Placeholder 5"/>
          <p:cNvSpPr>
            <a:spLocks noGrp="1"/>
          </p:cNvSpPr>
          <p:nvPr>
            <p:ph type="sldNum" sz="quarter" idx="12"/>
          </p:nvPr>
        </p:nvSpPr>
        <p:spPr/>
        <p:txBody>
          <a:bodyPr/>
          <a:lstStyle>
            <a:lvl1pPr>
              <a:defRPr/>
            </a:lvl1pPr>
          </a:lstStyle>
          <a:p>
            <a:pPr>
              <a:defRPr/>
            </a:pPr>
            <a:fld id="{FEAB306F-0AD8-4A8B-B92D-5C784A0DC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1249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Copyright Child Care Aware® of America.</a:t>
            </a:r>
          </a:p>
        </p:txBody>
      </p:sp>
      <p:sp>
        <p:nvSpPr>
          <p:cNvPr id="4" name="Slide Number Placeholder 5"/>
          <p:cNvSpPr>
            <a:spLocks noGrp="1"/>
          </p:cNvSpPr>
          <p:nvPr>
            <p:ph type="sldNum" sz="quarter" idx="12"/>
          </p:nvPr>
        </p:nvSpPr>
        <p:spPr/>
        <p:txBody>
          <a:bodyPr/>
          <a:lstStyle>
            <a:lvl1pPr>
              <a:defRPr/>
            </a:lvl1pPr>
          </a:lstStyle>
          <a:p>
            <a:pPr>
              <a:defRPr/>
            </a:pPr>
            <a:fld id="{986AADAC-7280-40E9-A6DB-4AFCD9854A1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3644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Copyright Child Care Aware® of America.</a:t>
            </a:r>
          </a:p>
        </p:txBody>
      </p:sp>
      <p:sp>
        <p:nvSpPr>
          <p:cNvPr id="6" name="Slide Number Placeholder 5"/>
          <p:cNvSpPr>
            <a:spLocks noGrp="1"/>
          </p:cNvSpPr>
          <p:nvPr>
            <p:ph type="sldNum" sz="quarter" idx="12"/>
          </p:nvPr>
        </p:nvSpPr>
        <p:spPr/>
        <p:txBody>
          <a:bodyPr/>
          <a:lstStyle>
            <a:lvl1pPr>
              <a:defRPr/>
            </a:lvl1pPr>
          </a:lstStyle>
          <a:p>
            <a:pPr>
              <a:defRPr/>
            </a:pPr>
            <a:fld id="{730EAEF4-C268-4CA0-9E7C-07320054036C}" type="slidenum">
              <a:rPr lang="en-US"/>
              <a:pPr>
                <a:defRPr/>
              </a:pPr>
              <a:t>‹#›</a:t>
            </a:fld>
            <a:endParaRPr lang="en-US"/>
          </a:p>
        </p:txBody>
      </p:sp>
    </p:spTree>
    <p:extLst>
      <p:ext uri="{BB962C8B-B14F-4D97-AF65-F5344CB8AC3E}">
        <p14:creationId xmlns:p14="http://schemas.microsoft.com/office/powerpoint/2010/main" val="280301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Copyright Child Care Aware® of America.</a:t>
            </a:r>
          </a:p>
        </p:txBody>
      </p:sp>
      <p:sp>
        <p:nvSpPr>
          <p:cNvPr id="7" name="Slide Number Placeholder 5"/>
          <p:cNvSpPr>
            <a:spLocks noGrp="1"/>
          </p:cNvSpPr>
          <p:nvPr>
            <p:ph type="sldNum" sz="quarter" idx="12"/>
          </p:nvPr>
        </p:nvSpPr>
        <p:spPr/>
        <p:txBody>
          <a:bodyPr/>
          <a:lstStyle>
            <a:lvl1pPr>
              <a:defRPr/>
            </a:lvl1pPr>
          </a:lstStyle>
          <a:p>
            <a:pPr>
              <a:defRPr/>
            </a:pPr>
            <a:fld id="{9BEC6EE9-E483-4216-BB84-022A9CECA9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41635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Copyright Child Care Aware® of America.</a:t>
            </a:r>
          </a:p>
        </p:txBody>
      </p:sp>
      <p:sp>
        <p:nvSpPr>
          <p:cNvPr id="7" name="Slide Number Placeholder 5"/>
          <p:cNvSpPr>
            <a:spLocks noGrp="1"/>
          </p:cNvSpPr>
          <p:nvPr>
            <p:ph type="sldNum" sz="quarter" idx="12"/>
          </p:nvPr>
        </p:nvSpPr>
        <p:spPr/>
        <p:txBody>
          <a:bodyPr/>
          <a:lstStyle>
            <a:lvl1pPr>
              <a:defRPr/>
            </a:lvl1pPr>
          </a:lstStyle>
          <a:p>
            <a:pPr>
              <a:defRPr/>
            </a:pPr>
            <a:fld id="{FE45DF78-0844-49D3-985A-D425FC84D23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9975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Copyright Child Care Aware® of America.</a:t>
            </a:r>
          </a:p>
        </p:txBody>
      </p:sp>
      <p:sp>
        <p:nvSpPr>
          <p:cNvPr id="6" name="Slide Number Placeholder 5"/>
          <p:cNvSpPr>
            <a:spLocks noGrp="1"/>
          </p:cNvSpPr>
          <p:nvPr>
            <p:ph type="sldNum" sz="quarter" idx="12"/>
          </p:nvPr>
        </p:nvSpPr>
        <p:spPr/>
        <p:txBody>
          <a:bodyPr/>
          <a:lstStyle>
            <a:lvl1pPr>
              <a:defRPr/>
            </a:lvl1pPr>
          </a:lstStyle>
          <a:p>
            <a:pPr>
              <a:defRPr/>
            </a:pPr>
            <a:fld id="{1823852C-CFB5-4262-847D-8BAB9E83788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4719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Copyright Child Care Aware® of America.</a:t>
            </a:r>
          </a:p>
        </p:txBody>
      </p:sp>
      <p:sp>
        <p:nvSpPr>
          <p:cNvPr id="6" name="Slide Number Placeholder 5"/>
          <p:cNvSpPr>
            <a:spLocks noGrp="1"/>
          </p:cNvSpPr>
          <p:nvPr>
            <p:ph type="sldNum" sz="quarter" idx="12"/>
          </p:nvPr>
        </p:nvSpPr>
        <p:spPr/>
        <p:txBody>
          <a:bodyPr/>
          <a:lstStyle>
            <a:lvl1pPr>
              <a:defRPr/>
            </a:lvl1pPr>
          </a:lstStyle>
          <a:p>
            <a:pPr>
              <a:defRPr/>
            </a:pPr>
            <a:fld id="{3AE54833-C556-4798-89DD-6329A4FB7B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5703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with Pictures">
    <p:spTree>
      <p:nvGrpSpPr>
        <p:cNvPr id="1" name=""/>
        <p:cNvGrpSpPr/>
        <p:nvPr/>
      </p:nvGrpSpPr>
      <p:grpSpPr>
        <a:xfrm>
          <a:off x="0" y="0"/>
          <a:ext cx="0" cy="0"/>
          <a:chOff x="0" y="0"/>
          <a:chExt cx="0" cy="0"/>
        </a:xfrm>
      </p:grpSpPr>
      <p:sp>
        <p:nvSpPr>
          <p:cNvPr id="7" name="Rectangle 6"/>
          <p:cNvSpPr/>
          <p:nvPr/>
        </p:nvSpPr>
        <p:spPr>
          <a:xfrm>
            <a:off x="0" y="4800600"/>
            <a:ext cx="12192000"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533400" y="5115656"/>
            <a:ext cx="11125200" cy="914400"/>
          </a:xfrm>
        </p:spPr>
        <p:txBody>
          <a:bodyPr anchor="b">
            <a:normAutofit/>
          </a:bodyPr>
          <a:lstStyle>
            <a:lvl1pPr algn="ctr">
              <a:defRPr sz="4400" spc="-50" baseline="0">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9" name="Picture Placeholder 2"/>
          <p:cNvSpPr>
            <a:spLocks noGrp="1"/>
          </p:cNvSpPr>
          <p:nvPr>
            <p:ph type="pic" idx="10"/>
          </p:nvPr>
        </p:nvSpPr>
        <p:spPr>
          <a:xfrm>
            <a:off x="1" y="1"/>
            <a:ext cx="4023360" cy="4745736"/>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13" name="Picture Placeholder 2"/>
          <p:cNvSpPr>
            <a:spLocks noGrp="1"/>
          </p:cNvSpPr>
          <p:nvPr>
            <p:ph type="pic" idx="11"/>
          </p:nvPr>
        </p:nvSpPr>
        <p:spPr>
          <a:xfrm>
            <a:off x="4084320" y="1"/>
            <a:ext cx="4023360" cy="4745736"/>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14" name="Picture Placeholder 2"/>
          <p:cNvSpPr>
            <a:spLocks noGrp="1"/>
          </p:cNvSpPr>
          <p:nvPr>
            <p:ph type="pic" idx="12"/>
          </p:nvPr>
        </p:nvSpPr>
        <p:spPr>
          <a:xfrm>
            <a:off x="8168640" y="1"/>
            <a:ext cx="4023360" cy="4745736"/>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Tree>
    <p:extLst>
      <p:ext uri="{BB962C8B-B14F-4D97-AF65-F5344CB8AC3E}">
        <p14:creationId xmlns:p14="http://schemas.microsoft.com/office/powerpoint/2010/main" val="1305339403"/>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Copyright Child Care Aware® of America.</a:t>
            </a:r>
          </a:p>
        </p:txBody>
      </p:sp>
      <p:sp>
        <p:nvSpPr>
          <p:cNvPr id="6" name="Slide Number Placeholder 5"/>
          <p:cNvSpPr>
            <a:spLocks noGrp="1"/>
          </p:cNvSpPr>
          <p:nvPr>
            <p:ph type="sldNum" sz="quarter" idx="12"/>
          </p:nvPr>
        </p:nvSpPr>
        <p:spPr/>
        <p:txBody>
          <a:bodyPr/>
          <a:lstStyle>
            <a:lvl1pPr>
              <a:defRPr/>
            </a:lvl1pPr>
          </a:lstStyle>
          <a:p>
            <a:pPr>
              <a:defRPr/>
            </a:pPr>
            <a:fld id="{B659C062-9BBC-4ABD-8DC8-6A492578DEEA}" type="slidenum">
              <a:rPr lang="en-US"/>
              <a:pPr>
                <a:defRPr/>
              </a:pPr>
              <a:t>‹#›</a:t>
            </a:fld>
            <a:endParaRPr lang="en-US"/>
          </a:p>
        </p:txBody>
      </p:sp>
    </p:spTree>
    <p:extLst>
      <p:ext uri="{BB962C8B-B14F-4D97-AF65-F5344CB8AC3E}">
        <p14:creationId xmlns:p14="http://schemas.microsoft.com/office/powerpoint/2010/main" val="4099920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Copyright Child Care Aware® of America.</a:t>
            </a:r>
          </a:p>
        </p:txBody>
      </p:sp>
      <p:sp>
        <p:nvSpPr>
          <p:cNvPr id="7" name="Slide Number Placeholder 5"/>
          <p:cNvSpPr>
            <a:spLocks noGrp="1"/>
          </p:cNvSpPr>
          <p:nvPr>
            <p:ph type="sldNum" sz="quarter" idx="12"/>
          </p:nvPr>
        </p:nvSpPr>
        <p:spPr/>
        <p:txBody>
          <a:bodyPr/>
          <a:lstStyle>
            <a:lvl1pPr>
              <a:defRPr/>
            </a:lvl1pPr>
          </a:lstStyle>
          <a:p>
            <a:pPr>
              <a:defRPr/>
            </a:pPr>
            <a:fld id="{B4C1338F-6CB9-464F-A59B-0501FA0E52A5}" type="slidenum">
              <a:rPr lang="en-US"/>
              <a:pPr>
                <a:defRPr/>
              </a:pPr>
              <a:t>‹#›</a:t>
            </a:fld>
            <a:endParaRPr lang="en-US"/>
          </a:p>
        </p:txBody>
      </p:sp>
    </p:spTree>
    <p:extLst>
      <p:ext uri="{BB962C8B-B14F-4D97-AF65-F5344CB8AC3E}">
        <p14:creationId xmlns:p14="http://schemas.microsoft.com/office/powerpoint/2010/main" val="2030198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a:t>Copyright Child Care Aware® of America.</a:t>
            </a:r>
          </a:p>
        </p:txBody>
      </p:sp>
      <p:sp>
        <p:nvSpPr>
          <p:cNvPr id="9" name="Slide Number Placeholder 5"/>
          <p:cNvSpPr>
            <a:spLocks noGrp="1"/>
          </p:cNvSpPr>
          <p:nvPr>
            <p:ph type="sldNum" sz="quarter" idx="12"/>
          </p:nvPr>
        </p:nvSpPr>
        <p:spPr/>
        <p:txBody>
          <a:bodyPr/>
          <a:lstStyle>
            <a:lvl1pPr>
              <a:defRPr/>
            </a:lvl1pPr>
          </a:lstStyle>
          <a:p>
            <a:pPr>
              <a:defRPr/>
            </a:pPr>
            <a:fld id="{B9689A22-B2B6-4085-B06E-0DC3D94EEFE3}" type="slidenum">
              <a:rPr lang="en-US"/>
              <a:pPr>
                <a:defRPr/>
              </a:pPr>
              <a:t>‹#›</a:t>
            </a:fld>
            <a:endParaRPr lang="en-US"/>
          </a:p>
        </p:txBody>
      </p:sp>
    </p:spTree>
    <p:extLst>
      <p:ext uri="{BB962C8B-B14F-4D97-AF65-F5344CB8AC3E}">
        <p14:creationId xmlns:p14="http://schemas.microsoft.com/office/powerpoint/2010/main" val="4210806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r>
              <a:rPr lang="en-US"/>
              <a:t>Copyright Child Care Aware® of America.</a:t>
            </a:r>
          </a:p>
        </p:txBody>
      </p:sp>
      <p:sp>
        <p:nvSpPr>
          <p:cNvPr id="5" name="Slide Number Placeholder 5"/>
          <p:cNvSpPr>
            <a:spLocks noGrp="1"/>
          </p:cNvSpPr>
          <p:nvPr>
            <p:ph type="sldNum" sz="quarter" idx="12"/>
          </p:nvPr>
        </p:nvSpPr>
        <p:spPr/>
        <p:txBody>
          <a:bodyPr/>
          <a:lstStyle>
            <a:lvl1pPr>
              <a:defRPr/>
            </a:lvl1pPr>
          </a:lstStyle>
          <a:p>
            <a:pPr>
              <a:defRPr/>
            </a:pPr>
            <a:fld id="{FEAB306F-0AD8-4A8B-B92D-5C784A0DC6A2}" type="slidenum">
              <a:rPr lang="en-US"/>
              <a:pPr>
                <a:defRPr/>
              </a:pPr>
              <a:t>‹#›</a:t>
            </a:fld>
            <a:endParaRPr lang="en-US"/>
          </a:p>
        </p:txBody>
      </p:sp>
    </p:spTree>
    <p:extLst>
      <p:ext uri="{BB962C8B-B14F-4D97-AF65-F5344CB8AC3E}">
        <p14:creationId xmlns:p14="http://schemas.microsoft.com/office/powerpoint/2010/main" val="138867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r>
              <a:rPr lang="en-US"/>
              <a:t>Copyright Child Care Aware® of America.</a:t>
            </a:r>
          </a:p>
        </p:txBody>
      </p:sp>
      <p:sp>
        <p:nvSpPr>
          <p:cNvPr id="4" name="Slide Number Placeholder 5"/>
          <p:cNvSpPr>
            <a:spLocks noGrp="1"/>
          </p:cNvSpPr>
          <p:nvPr>
            <p:ph type="sldNum" sz="quarter" idx="12"/>
          </p:nvPr>
        </p:nvSpPr>
        <p:spPr/>
        <p:txBody>
          <a:bodyPr/>
          <a:lstStyle>
            <a:lvl1pPr>
              <a:defRPr/>
            </a:lvl1pPr>
          </a:lstStyle>
          <a:p>
            <a:pPr>
              <a:defRPr/>
            </a:pPr>
            <a:fld id="{986AADAC-7280-40E9-A6DB-4AFCD9854A1F}" type="slidenum">
              <a:rPr lang="en-US"/>
              <a:pPr>
                <a:defRPr/>
              </a:pPr>
              <a:t>‹#›</a:t>
            </a:fld>
            <a:endParaRPr lang="en-US"/>
          </a:p>
        </p:txBody>
      </p:sp>
    </p:spTree>
    <p:extLst>
      <p:ext uri="{BB962C8B-B14F-4D97-AF65-F5344CB8AC3E}">
        <p14:creationId xmlns:p14="http://schemas.microsoft.com/office/powerpoint/2010/main" val="2145765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Copyright Child Care Aware® of America.</a:t>
            </a:r>
          </a:p>
        </p:txBody>
      </p:sp>
      <p:sp>
        <p:nvSpPr>
          <p:cNvPr id="7" name="Slide Number Placeholder 5"/>
          <p:cNvSpPr>
            <a:spLocks noGrp="1"/>
          </p:cNvSpPr>
          <p:nvPr>
            <p:ph type="sldNum" sz="quarter" idx="12"/>
          </p:nvPr>
        </p:nvSpPr>
        <p:spPr/>
        <p:txBody>
          <a:bodyPr/>
          <a:lstStyle>
            <a:lvl1pPr>
              <a:defRPr/>
            </a:lvl1pPr>
          </a:lstStyle>
          <a:p>
            <a:pPr>
              <a:defRPr/>
            </a:pPr>
            <a:fld id="{9BEC6EE9-E483-4216-BB84-022A9CECA9B3}" type="slidenum">
              <a:rPr lang="en-US"/>
              <a:pPr>
                <a:defRPr/>
              </a:pPr>
              <a:t>‹#›</a:t>
            </a:fld>
            <a:endParaRPr lang="en-US"/>
          </a:p>
        </p:txBody>
      </p:sp>
    </p:spTree>
    <p:extLst>
      <p:ext uri="{BB962C8B-B14F-4D97-AF65-F5344CB8AC3E}">
        <p14:creationId xmlns:p14="http://schemas.microsoft.com/office/powerpoint/2010/main" val="1195279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Copyright Child Care Aware® of America.</a:t>
            </a:r>
          </a:p>
        </p:txBody>
      </p:sp>
      <p:sp>
        <p:nvSpPr>
          <p:cNvPr id="7" name="Slide Number Placeholder 5"/>
          <p:cNvSpPr>
            <a:spLocks noGrp="1"/>
          </p:cNvSpPr>
          <p:nvPr>
            <p:ph type="sldNum" sz="quarter" idx="12"/>
          </p:nvPr>
        </p:nvSpPr>
        <p:spPr/>
        <p:txBody>
          <a:bodyPr/>
          <a:lstStyle>
            <a:lvl1pPr>
              <a:defRPr/>
            </a:lvl1pPr>
          </a:lstStyle>
          <a:p>
            <a:pPr>
              <a:defRPr/>
            </a:pPr>
            <a:fld id="{FE45DF78-0844-49D3-985A-D425FC84D236}" type="slidenum">
              <a:rPr lang="en-US"/>
              <a:pPr>
                <a:defRPr/>
              </a:pPr>
              <a:t>‹#›</a:t>
            </a:fld>
            <a:endParaRPr lang="en-US"/>
          </a:p>
        </p:txBody>
      </p:sp>
    </p:spTree>
    <p:extLst>
      <p:ext uri="{BB962C8B-B14F-4D97-AF65-F5344CB8AC3E}">
        <p14:creationId xmlns:p14="http://schemas.microsoft.com/office/powerpoint/2010/main" val="1519979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mn-lt"/>
              </a:defRPr>
            </a:lvl1pPr>
          </a:lstStyle>
          <a:p>
            <a:pPr>
              <a:defRPr/>
            </a:pPr>
            <a:r>
              <a:rPr lang="en-US"/>
              <a:t>Copyright Child Care Aware® of America.</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B759E47A-07EC-437A-9B50-1159554219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mn-lt"/>
              </a:defRPr>
            </a:lvl1pPr>
          </a:lstStyle>
          <a:p>
            <a:pPr>
              <a:defRPr/>
            </a:pPr>
            <a:r>
              <a:rPr lang="en-US">
                <a:solidFill>
                  <a:prstClr val="black">
                    <a:tint val="75000"/>
                  </a:prstClr>
                </a:solidFill>
              </a:rPr>
              <a:t>Copyright Child Care Aware® of America.</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B759E47A-07EC-437A-9B50-11595542190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9186348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2584D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718051"/>
            <a:ext cx="11125200" cy="914400"/>
          </a:xfrm>
          <a:solidFill>
            <a:srgbClr val="2584DF"/>
          </a:solidFill>
        </p:spPr>
        <p:txBody>
          <a:bodyPr rtlCol="0"/>
          <a:lstStyle/>
          <a:p>
            <a:pPr fontAlgn="auto">
              <a:spcAft>
                <a:spcPts val="0"/>
              </a:spcAft>
              <a:defRPr/>
            </a:pPr>
            <a:r>
              <a:rPr lang="en-US" cap="all" dirty="0"/>
              <a:t>Pediatric Response Issues in a Disaster</a:t>
            </a:r>
          </a:p>
        </p:txBody>
      </p:sp>
      <p:sp>
        <p:nvSpPr>
          <p:cNvPr id="3" name="Subtitle 2"/>
          <p:cNvSpPr>
            <a:spLocks noGrp="1"/>
          </p:cNvSpPr>
          <p:nvPr>
            <p:ph type="subTitle" idx="1"/>
          </p:nvPr>
        </p:nvSpPr>
        <p:spPr>
          <a:xfrm>
            <a:off x="533400" y="5822156"/>
            <a:ext cx="11125200" cy="571500"/>
          </a:xfrm>
          <a:solidFill>
            <a:srgbClr val="2584DF"/>
          </a:solidFill>
        </p:spPr>
        <p:txBody>
          <a:bodyPr rtlCol="0">
            <a:normAutofit fontScale="85000" lnSpcReduction="20000"/>
          </a:bodyPr>
          <a:lstStyle/>
          <a:p>
            <a:pPr fontAlgn="auto">
              <a:spcAft>
                <a:spcPts val="0"/>
              </a:spcAft>
              <a:defRPr/>
            </a:pPr>
            <a:r>
              <a:rPr lang="en-US" sz="2400" dirty="0" smtClean="0"/>
              <a:t>R2N Annual healthcare </a:t>
            </a:r>
          </a:p>
          <a:p>
            <a:pPr fontAlgn="auto">
              <a:spcAft>
                <a:spcPts val="0"/>
              </a:spcAft>
              <a:defRPr/>
            </a:pPr>
            <a:r>
              <a:rPr lang="en-US" sz="2400" dirty="0" smtClean="0"/>
              <a:t>coalition education conference</a:t>
            </a:r>
            <a:endParaRPr lang="en-US" sz="2400" dirty="0"/>
          </a:p>
        </p:txBody>
      </p:sp>
      <p:pic>
        <p:nvPicPr>
          <p:cNvPr id="4100" name="Picture Placeholder 6"/>
          <p:cNvPicPr>
            <a:picLocks noGrp="1" noChangeAspect="1"/>
          </p:cNvPicPr>
          <p:nvPr>
            <p:ph type="pic" idx="10"/>
          </p:nvPr>
        </p:nvPicPr>
        <p:blipFill>
          <a:blip r:embed="rId3">
            <a:extLst>
              <a:ext uri="{28A0092B-C50C-407E-A947-70E740481C1C}">
                <a14:useLocalDpi xmlns:a14="http://schemas.microsoft.com/office/drawing/2010/main" val="0"/>
              </a:ext>
            </a:extLst>
          </a:blip>
          <a:srcRect t="388" b="388"/>
          <a:stretch>
            <a:fillRect/>
          </a:stretch>
        </p:blipFill>
        <p:spPr>
          <a:xfrm>
            <a:off x="0" y="0"/>
            <a:ext cx="4022725" cy="4745038"/>
          </a:xfrm>
        </p:spPr>
      </p:pic>
      <p:pic>
        <p:nvPicPr>
          <p:cNvPr id="4101" name="Picture Placeholder 7"/>
          <p:cNvPicPr>
            <a:picLocks noGrp="1" noChangeAspect="1"/>
          </p:cNvPicPr>
          <p:nvPr>
            <p:ph type="pic" idx="11"/>
          </p:nvPr>
        </p:nvPicPr>
        <p:blipFill>
          <a:blip r:embed="rId4">
            <a:extLst>
              <a:ext uri="{28A0092B-C50C-407E-A947-70E740481C1C}">
                <a14:useLocalDpi xmlns:a14="http://schemas.microsoft.com/office/drawing/2010/main" val="0"/>
              </a:ext>
            </a:extLst>
          </a:blip>
          <a:srcRect t="139" b="139"/>
          <a:stretch>
            <a:fillRect/>
          </a:stretch>
        </p:blipFill>
        <p:spPr>
          <a:xfrm>
            <a:off x="4084638" y="0"/>
            <a:ext cx="4022725" cy="4745038"/>
          </a:xfrm>
        </p:spPr>
      </p:pic>
      <p:pic>
        <p:nvPicPr>
          <p:cNvPr id="4102" name="Picture Placeholder 8"/>
          <p:cNvPicPr>
            <a:picLocks noGrp="1" noChangeAspect="1"/>
          </p:cNvPicPr>
          <p:nvPr>
            <p:ph type="pic" idx="12"/>
          </p:nvPr>
        </p:nvPicPr>
        <p:blipFill>
          <a:blip r:embed="rId5">
            <a:extLst>
              <a:ext uri="{28A0092B-C50C-407E-A947-70E740481C1C}">
                <a14:useLocalDpi xmlns:a14="http://schemas.microsoft.com/office/drawing/2010/main" val="0"/>
              </a:ext>
            </a:extLst>
          </a:blip>
          <a:srcRect t="880" b="880"/>
          <a:stretch>
            <a:fillRect/>
          </a:stretch>
        </p:blipFill>
        <p:spPr>
          <a:xfrm>
            <a:off x="8169275" y="0"/>
            <a:ext cx="4022725" cy="4745038"/>
          </a:xfrm>
        </p:spPr>
      </p:pic>
      <p:pic>
        <p:nvPicPr>
          <p:cNvPr id="4103"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163" y="5567363"/>
            <a:ext cx="1982787"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526256" y="131811"/>
            <a:ext cx="11139488" cy="1325563"/>
          </a:xfrm>
        </p:spPr>
        <p:txBody>
          <a:bodyPr/>
          <a:lstStyle/>
          <a:p>
            <a:pPr algn="ctr"/>
            <a:r>
              <a:rPr lang="en-US" altLang="en-US" dirty="0" smtClean="0">
                <a:solidFill>
                  <a:srgbClr val="B2197F"/>
                </a:solidFill>
              </a:rPr>
              <a:t>Child Care Development and Block Grant</a:t>
            </a:r>
          </a:p>
        </p:txBody>
      </p:sp>
      <p:sp>
        <p:nvSpPr>
          <p:cNvPr id="12292" name="Content Placeholder 3"/>
          <p:cNvSpPr>
            <a:spLocks noGrp="1"/>
          </p:cNvSpPr>
          <p:nvPr>
            <p:ph sz="half" idx="2"/>
          </p:nvPr>
        </p:nvSpPr>
        <p:spPr>
          <a:xfrm>
            <a:off x="6591300" y="1740991"/>
            <a:ext cx="5386387" cy="3684588"/>
          </a:xfrm>
        </p:spPr>
        <p:txBody>
          <a:bodyPr/>
          <a:lstStyle/>
          <a:p>
            <a:pPr marL="0" indent="0">
              <a:buNone/>
            </a:pPr>
            <a:r>
              <a:rPr lang="en-US" altLang="en-US" dirty="0">
                <a:solidFill>
                  <a:srgbClr val="2584DF"/>
                </a:solidFill>
              </a:rPr>
              <a:t>The Act also contained a requirement for states to develop statewide child care disaster plans. States must certify that these disaster plans are fully implemented by March 1, 2016. </a:t>
            </a:r>
            <a:endParaRPr lang="en-US" altLang="en-US" dirty="0" smtClean="0">
              <a:solidFill>
                <a:srgbClr val="2584DF"/>
              </a:solidFill>
            </a:endParaRPr>
          </a:p>
          <a:p>
            <a:pPr marL="0" indent="0">
              <a:buNone/>
            </a:pPr>
            <a:endParaRPr lang="en-US" altLang="en-US" dirty="0">
              <a:solidFill>
                <a:srgbClr val="2584DF"/>
              </a:solidFill>
            </a:endParaRPr>
          </a:p>
          <a:p>
            <a:pPr marL="0" indent="0">
              <a:buNone/>
            </a:pPr>
            <a:r>
              <a:rPr lang="en-US" altLang="en-US" dirty="0" smtClean="0">
                <a:solidFill>
                  <a:srgbClr val="2584DF"/>
                </a:solidFill>
              </a:rPr>
              <a:t>If </a:t>
            </a:r>
            <a:r>
              <a:rPr lang="en-US" altLang="en-US" dirty="0">
                <a:solidFill>
                  <a:srgbClr val="2584DF"/>
                </a:solidFill>
              </a:rPr>
              <a:t>a state cannot meet the March deadline, they can request an extension until September 2016. </a:t>
            </a:r>
            <a:endParaRPr lang="en-US" altLang="en-US" dirty="0" smtClean="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prstClr val="white"/>
                </a:solidFill>
              </a:rPr>
              <a:t>Copyright Child Care Aware® of America.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820" y="1829891"/>
            <a:ext cx="5778279" cy="3844720"/>
          </a:xfrm>
          <a:prstGeom prst="rect">
            <a:avLst/>
          </a:prstGeom>
        </p:spPr>
      </p:pic>
    </p:spTree>
    <p:extLst>
      <p:ext uri="{BB962C8B-B14F-4D97-AF65-F5344CB8AC3E}">
        <p14:creationId xmlns:p14="http://schemas.microsoft.com/office/powerpoint/2010/main" val="3102658239"/>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11113"/>
            <a:ext cx="10515600" cy="1325563"/>
          </a:xfrm>
        </p:spPr>
        <p:txBody>
          <a:bodyPr/>
          <a:lstStyle/>
          <a:p>
            <a:pPr algn="ctr"/>
            <a:r>
              <a:rPr lang="en-US" altLang="en-US" dirty="0" smtClean="0">
                <a:solidFill>
                  <a:srgbClr val="B2197F"/>
                </a:solidFill>
              </a:rPr>
              <a:t>CCDBG Requirements</a:t>
            </a:r>
          </a:p>
        </p:txBody>
      </p:sp>
      <p:sp>
        <p:nvSpPr>
          <p:cNvPr id="12292" name="Content Placeholder 3"/>
          <p:cNvSpPr>
            <a:spLocks noGrp="1"/>
          </p:cNvSpPr>
          <p:nvPr>
            <p:ph sz="half" idx="2"/>
          </p:nvPr>
        </p:nvSpPr>
        <p:spPr>
          <a:xfrm>
            <a:off x="166688" y="1797048"/>
            <a:ext cx="5157787" cy="3684588"/>
          </a:xfrm>
        </p:spPr>
        <p:txBody>
          <a:bodyPr/>
          <a:lstStyle/>
          <a:p>
            <a:pPr marL="0" indent="0">
              <a:buNone/>
            </a:pPr>
            <a:r>
              <a:rPr lang="en-US" altLang="en-US" sz="2400" dirty="0" smtClean="0">
                <a:solidFill>
                  <a:srgbClr val="2584DF"/>
                </a:solidFill>
              </a:rPr>
              <a:t>“</a:t>
            </a:r>
            <a:r>
              <a:rPr lang="en-US" altLang="en-US" sz="2400" dirty="0">
                <a:solidFill>
                  <a:srgbClr val="2584DF"/>
                </a:solidFill>
              </a:rPr>
              <a:t>Guidelines for the continuation of child care services in the period following the emergency or disaster, which may include the provision of emergency and temporary child care services, and temporary operating standards for child care providers during that period; and procedures for staff and volunteer emergency preparedness training and practice drills</a:t>
            </a:r>
            <a:r>
              <a:rPr lang="en-US" altLang="en-US" sz="2400" dirty="0" smtClean="0">
                <a:solidFill>
                  <a:srgbClr val="2584DF"/>
                </a:solidFill>
              </a:rPr>
              <a:t>.”</a:t>
            </a:r>
            <a:endParaRPr lang="en-US" altLang="en-US" sz="2400" dirty="0">
              <a:solidFill>
                <a:srgbClr val="2584DF"/>
              </a:solidFill>
            </a:endParaRPr>
          </a:p>
        </p:txBody>
      </p:sp>
      <p:sp>
        <p:nvSpPr>
          <p:cNvPr id="12294" name="Content Placeholder 5"/>
          <p:cNvSpPr>
            <a:spLocks noGrp="1"/>
          </p:cNvSpPr>
          <p:nvPr>
            <p:ph sz="quarter" idx="4"/>
          </p:nvPr>
        </p:nvSpPr>
        <p:spPr>
          <a:xfrm>
            <a:off x="6502400" y="1809751"/>
            <a:ext cx="5183188" cy="3684588"/>
          </a:xfrm>
        </p:spPr>
        <p:txBody>
          <a:bodyPr/>
          <a:lstStyle/>
          <a:p>
            <a:pPr marL="0" indent="0">
              <a:buNone/>
            </a:pPr>
            <a:r>
              <a:rPr lang="en-US" altLang="en-US" sz="2400" dirty="0">
                <a:solidFill>
                  <a:srgbClr val="2584DF"/>
                </a:solidFill>
              </a:rPr>
              <a:t>“Evacuation, relocation, shelter-in-place, and lock-down procedures, and procedures for communication and reunification with families, continuity of operations, and accommodation of infants and toddlers, children with disabilities, and children with chronic medical conditions.”</a:t>
            </a: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prstClr val="white"/>
                </a:solidFill>
              </a:rPr>
              <a:t>Copyright Child Care Aware® of America.</a:t>
            </a:r>
          </a:p>
        </p:txBody>
      </p:sp>
      <p:sp>
        <p:nvSpPr>
          <p:cNvPr id="13" name="Content Placeholder 3"/>
          <p:cNvSpPr txBox="1">
            <a:spLocks/>
          </p:cNvSpPr>
          <p:nvPr/>
        </p:nvSpPr>
        <p:spPr bwMode="auto">
          <a:xfrm>
            <a:off x="1193800" y="5861049"/>
            <a:ext cx="13055600" cy="78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dirty="0" smtClean="0">
                <a:solidFill>
                  <a:srgbClr val="2584DF"/>
                </a:solidFill>
              </a:rPr>
              <a:t>States are required to create these plans by 30 September 2016.</a:t>
            </a:r>
            <a:endParaRPr lang="en-US" altLang="en-US" dirty="0">
              <a:solidFill>
                <a:srgbClr val="2584DF"/>
              </a:solidFill>
            </a:endParaRPr>
          </a:p>
        </p:txBody>
      </p:sp>
    </p:spTree>
    <p:extLst>
      <p:ext uri="{BB962C8B-B14F-4D97-AF65-F5344CB8AC3E}">
        <p14:creationId xmlns:p14="http://schemas.microsoft.com/office/powerpoint/2010/main" val="2372443245"/>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39700" y="190500"/>
            <a:ext cx="4073525" cy="666750"/>
          </a:xfrm>
        </p:spPr>
        <p:txBody>
          <a:bodyPr/>
          <a:lstStyle/>
          <a:p>
            <a:r>
              <a:rPr lang="en-US" altLang="en-US" dirty="0" smtClean="0">
                <a:solidFill>
                  <a:srgbClr val="B2197F"/>
                </a:solidFill>
              </a:rPr>
              <a:t>Pilot Program</a:t>
            </a:r>
          </a:p>
        </p:txBody>
      </p:sp>
      <p:sp>
        <p:nvSpPr>
          <p:cNvPr id="15364" name="Text Placeholder 3"/>
          <p:cNvSpPr>
            <a:spLocks noGrp="1"/>
          </p:cNvSpPr>
          <p:nvPr>
            <p:ph type="body" sz="half" idx="2"/>
          </p:nvPr>
        </p:nvSpPr>
        <p:spPr>
          <a:xfrm>
            <a:off x="139700" y="1249362"/>
            <a:ext cx="6629400" cy="4510088"/>
          </a:xfrm>
        </p:spPr>
        <p:txBody>
          <a:bodyPr/>
          <a:lstStyle/>
          <a:p>
            <a:r>
              <a:rPr lang="en-US" altLang="en-US" sz="2000" dirty="0">
                <a:solidFill>
                  <a:srgbClr val="2584DF"/>
                </a:solidFill>
              </a:rPr>
              <a:t>Child Care Aware® of America (</a:t>
            </a:r>
            <a:r>
              <a:rPr lang="en-US" altLang="en-US" sz="2000" dirty="0" err="1">
                <a:solidFill>
                  <a:srgbClr val="2584DF"/>
                </a:solidFill>
              </a:rPr>
              <a:t>CCAoA</a:t>
            </a:r>
            <a:r>
              <a:rPr lang="en-US" altLang="en-US" sz="2000" dirty="0">
                <a:solidFill>
                  <a:srgbClr val="2584DF"/>
                </a:solidFill>
              </a:rPr>
              <a:t>) will launch a new emergency preparedness training and technical assistance program for Child Care Resource and Referral (CCR&amp;R) agencies in three </a:t>
            </a:r>
            <a:r>
              <a:rPr lang="en-US" altLang="en-US" sz="2000" dirty="0" smtClean="0">
                <a:solidFill>
                  <a:srgbClr val="2584DF"/>
                </a:solidFill>
              </a:rPr>
              <a:t>communities, </a:t>
            </a:r>
            <a:r>
              <a:rPr lang="en-US" altLang="en-US" sz="2000" dirty="0">
                <a:solidFill>
                  <a:srgbClr val="2584DF"/>
                </a:solidFill>
              </a:rPr>
              <a:t>increasing the capacity of CCR&amp;Rs to serve as resilience hubs in their communities in the case of emergencies or natural disasters. </a:t>
            </a:r>
            <a:endParaRPr lang="en-US" altLang="en-US" sz="2000" dirty="0" smtClean="0">
              <a:solidFill>
                <a:srgbClr val="2584DF"/>
              </a:solidFill>
            </a:endParaRPr>
          </a:p>
          <a:p>
            <a:endParaRPr lang="en-US" altLang="en-US" sz="2000" dirty="0" smtClean="0">
              <a:solidFill>
                <a:srgbClr val="2584DF"/>
              </a:solidFill>
            </a:endParaRPr>
          </a:p>
          <a:p>
            <a:r>
              <a:rPr lang="en-US" altLang="en-US" sz="2000" dirty="0" smtClean="0">
                <a:solidFill>
                  <a:srgbClr val="2584DF"/>
                </a:solidFill>
              </a:rPr>
              <a:t>The </a:t>
            </a:r>
            <a:r>
              <a:rPr lang="en-US" altLang="en-US" sz="2000" dirty="0">
                <a:solidFill>
                  <a:srgbClr val="2584DF"/>
                </a:solidFill>
              </a:rPr>
              <a:t>three states selected will be chosen from the following: AR, IA, KS, MN, </a:t>
            </a:r>
            <a:r>
              <a:rPr lang="en-US" altLang="en-US" sz="2000" dirty="0" smtClean="0">
                <a:solidFill>
                  <a:srgbClr val="2584DF"/>
                </a:solidFill>
              </a:rPr>
              <a:t>MO, MT, </a:t>
            </a:r>
            <a:r>
              <a:rPr lang="en-US" altLang="en-US" sz="2000" dirty="0">
                <a:solidFill>
                  <a:srgbClr val="2584DF"/>
                </a:solidFill>
              </a:rPr>
              <a:t>ND, NE, OK, SD.</a:t>
            </a:r>
          </a:p>
          <a:p>
            <a:endParaRPr lang="en-US" altLang="en-US" sz="2000" dirty="0" smtClean="0">
              <a:solidFill>
                <a:srgbClr val="2584DF"/>
              </a:solidFill>
            </a:endParaRPr>
          </a:p>
          <a:p>
            <a:r>
              <a:rPr lang="en-US" altLang="en-US" sz="2000" dirty="0" smtClean="0">
                <a:solidFill>
                  <a:srgbClr val="2584DF"/>
                </a:solidFill>
              </a:rPr>
              <a:t>The </a:t>
            </a:r>
            <a:r>
              <a:rPr lang="en-US" altLang="en-US" sz="2000" dirty="0">
                <a:solidFill>
                  <a:srgbClr val="2584DF"/>
                </a:solidFill>
              </a:rPr>
              <a:t>program will develop a train-the-trainer initiative for </a:t>
            </a:r>
            <a:r>
              <a:rPr lang="en-US" altLang="en-US" sz="2000" dirty="0" smtClean="0">
                <a:solidFill>
                  <a:srgbClr val="2584DF"/>
                </a:solidFill>
              </a:rPr>
              <a:t>CCR&amp;R </a:t>
            </a:r>
            <a:r>
              <a:rPr lang="en-US" altLang="en-US" sz="2000" dirty="0">
                <a:solidFill>
                  <a:srgbClr val="2584DF"/>
                </a:solidFill>
              </a:rPr>
              <a:t>staff and provide funding support to resource and referral agencies to work with both center-based and home-based providers. The findings will be documented through a variety of channels, including white papers, infographics, and technology.</a:t>
            </a:r>
            <a:endParaRPr lang="en-US" altLang="en-US" sz="2000" dirty="0" smtClean="0">
              <a:solidFill>
                <a:srgbClr val="2584DF"/>
              </a:solidFill>
            </a:endParaRPr>
          </a:p>
        </p:txBody>
      </p:sp>
      <p:sp>
        <p:nvSpPr>
          <p:cNvPr id="5" name="Rectangle 4"/>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5366" name="Footer Placeholder 5"/>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prstClr val="white"/>
                </a:solidFill>
              </a:rPr>
              <a:t>Copyright Child Care Aware® of America.</a:t>
            </a:r>
          </a:p>
        </p:txBody>
      </p:sp>
      <p:pic>
        <p:nvPicPr>
          <p:cNvPr id="3" name="Picture Placeholder 2"/>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864" r="7864"/>
          <a:stretch>
            <a:fillRect/>
          </a:stretch>
        </p:blipFill>
        <p:spPr>
          <a:xfrm>
            <a:off x="7416800" y="1841499"/>
            <a:ext cx="4535487" cy="3581261"/>
          </a:xfrm>
        </p:spPr>
      </p:pic>
    </p:spTree>
    <p:extLst>
      <p:ext uri="{BB962C8B-B14F-4D97-AF65-F5344CB8AC3E}">
        <p14:creationId xmlns:p14="http://schemas.microsoft.com/office/powerpoint/2010/main" val="2013022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9788" y="0"/>
            <a:ext cx="10515600" cy="1104644"/>
          </a:xfrm>
        </p:spPr>
        <p:txBody>
          <a:bodyPr/>
          <a:lstStyle/>
          <a:p>
            <a:pPr algn="ctr"/>
            <a:r>
              <a:rPr lang="en-US" altLang="en-US" dirty="0" smtClean="0">
                <a:solidFill>
                  <a:srgbClr val="B2197F"/>
                </a:solidFill>
              </a:rPr>
              <a:t>Current Landscape</a:t>
            </a:r>
          </a:p>
        </p:txBody>
      </p:sp>
      <p:sp>
        <p:nvSpPr>
          <p:cNvPr id="12293" name="Text Placeholder 4"/>
          <p:cNvSpPr>
            <a:spLocks noGrp="1"/>
          </p:cNvSpPr>
          <p:nvPr>
            <p:ph type="body" sz="quarter" idx="3"/>
          </p:nvPr>
        </p:nvSpPr>
        <p:spPr>
          <a:xfrm>
            <a:off x="6047045" y="708826"/>
            <a:ext cx="5183188" cy="823912"/>
          </a:xfrm>
        </p:spPr>
        <p:txBody>
          <a:bodyPr/>
          <a:lstStyle/>
          <a:p>
            <a:r>
              <a:rPr lang="en-US" altLang="en-US" dirty="0" smtClean="0">
                <a:solidFill>
                  <a:srgbClr val="B2197F"/>
                </a:solidFill>
              </a:rPr>
              <a:t>Child Care is Expensive</a:t>
            </a:r>
          </a:p>
        </p:txBody>
      </p:sp>
      <p:sp>
        <p:nvSpPr>
          <p:cNvPr id="12294" name="Content Placeholder 5"/>
          <p:cNvSpPr>
            <a:spLocks noGrp="1"/>
          </p:cNvSpPr>
          <p:nvPr>
            <p:ph sz="quarter" idx="4"/>
          </p:nvPr>
        </p:nvSpPr>
        <p:spPr>
          <a:xfrm>
            <a:off x="6096000" y="1532738"/>
            <a:ext cx="5613400" cy="4395518"/>
          </a:xfrm>
        </p:spPr>
        <p:txBody>
          <a:bodyPr/>
          <a:lstStyle/>
          <a:p>
            <a:r>
              <a:rPr lang="en-US" altLang="en-US" dirty="0">
                <a:solidFill>
                  <a:srgbClr val="2584DF"/>
                </a:solidFill>
              </a:rPr>
              <a:t> </a:t>
            </a:r>
            <a:r>
              <a:rPr lang="en-US" altLang="en-US" dirty="0" smtClean="0">
                <a:solidFill>
                  <a:srgbClr val="2584DF"/>
                </a:solidFill>
              </a:rPr>
              <a:t>Major expense, often exceeding the cost of housing, college tuition, transportation and food.</a:t>
            </a:r>
          </a:p>
          <a:p>
            <a:r>
              <a:rPr lang="en-US" altLang="en-US" dirty="0" smtClean="0">
                <a:solidFill>
                  <a:srgbClr val="2584DF"/>
                </a:solidFill>
              </a:rPr>
              <a:t>Child </a:t>
            </a:r>
            <a:r>
              <a:rPr lang="en-US" altLang="en-US" dirty="0">
                <a:solidFill>
                  <a:srgbClr val="2584DF"/>
                </a:solidFill>
              </a:rPr>
              <a:t>care can cost as much as $17,062 annually for an infant, or $12,781 annually for a four-year-old. </a:t>
            </a:r>
            <a:r>
              <a:rPr lang="en-US" altLang="en-US" dirty="0" smtClean="0">
                <a:solidFill>
                  <a:srgbClr val="2584DF"/>
                </a:solidFill>
              </a:rPr>
              <a:t>  </a:t>
            </a:r>
          </a:p>
          <a:p>
            <a:r>
              <a:rPr lang="en-US" altLang="en-US" dirty="0" smtClean="0">
                <a:solidFill>
                  <a:srgbClr val="2584DF"/>
                </a:solidFill>
              </a:rPr>
              <a:t>Child </a:t>
            </a:r>
            <a:r>
              <a:rPr lang="en-US" altLang="en-US" dirty="0">
                <a:solidFill>
                  <a:srgbClr val="2584DF"/>
                </a:solidFill>
              </a:rPr>
              <a:t>care workers would need to spend nearly 50 percent of their income in order to afford child care for their own children. </a:t>
            </a:r>
            <a:endParaRPr lang="en-US" altLang="en-US" dirty="0" smtClean="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chemeClr val="bg1"/>
                </a:solidFill>
              </a:rPr>
              <a:t>Copyright Child Care Aware® of America.</a:t>
            </a:r>
          </a:p>
        </p:txBody>
      </p:sp>
      <p:pic>
        <p:nvPicPr>
          <p:cNvPr id="2" name="Picture 1"/>
          <p:cNvPicPr>
            <a:picLocks noChangeAspect="1"/>
          </p:cNvPicPr>
          <p:nvPr/>
        </p:nvPicPr>
        <p:blipFill>
          <a:blip r:embed="rId3"/>
          <a:stretch>
            <a:fillRect/>
          </a:stretch>
        </p:blipFill>
        <p:spPr>
          <a:xfrm>
            <a:off x="127000" y="1104643"/>
            <a:ext cx="5207257" cy="5207257"/>
          </a:xfrm>
          <a:prstGeom prst="rect">
            <a:avLst/>
          </a:prstGeom>
        </p:spPr>
      </p:pic>
    </p:spTree>
    <p:extLst>
      <p:ext uri="{BB962C8B-B14F-4D97-AF65-F5344CB8AC3E}">
        <p14:creationId xmlns:p14="http://schemas.microsoft.com/office/powerpoint/2010/main" val="20471462"/>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2584DF"/>
        </a:solidFill>
        <a:effectLst/>
      </p:bgPr>
    </p:bg>
    <p:spTree>
      <p:nvGrpSpPr>
        <p:cNvPr id="1" name=""/>
        <p:cNvGrpSpPr/>
        <p:nvPr/>
      </p:nvGrpSpPr>
      <p:grpSpPr>
        <a:xfrm>
          <a:off x="0" y="0"/>
          <a:ext cx="0" cy="0"/>
          <a:chOff x="0" y="0"/>
          <a:chExt cx="0" cy="0"/>
        </a:xfrm>
      </p:grpSpPr>
      <p:sp>
        <p:nvSpPr>
          <p:cNvPr id="10" name="Rectangle 9"/>
          <p:cNvSpPr/>
          <p:nvPr/>
        </p:nvSpPr>
        <p:spPr>
          <a:xfrm>
            <a:off x="0" y="-42284"/>
            <a:ext cx="12192000" cy="5219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533400" y="5407025"/>
            <a:ext cx="11125200" cy="914400"/>
          </a:xfrm>
          <a:solidFill>
            <a:srgbClr val="2584DF"/>
          </a:solidFill>
        </p:spPr>
        <p:txBody>
          <a:bodyPr rtlCol="0"/>
          <a:lstStyle/>
          <a:p>
            <a:pPr fontAlgn="auto">
              <a:spcAft>
                <a:spcPts val="0"/>
              </a:spcAft>
              <a:defRPr/>
            </a:pPr>
            <a:r>
              <a:rPr lang="en-US" cap="all" dirty="0" smtClean="0"/>
              <a:t>Michigan child care Reality</a:t>
            </a:r>
            <a:endParaRPr lang="en-US" cap="all" dirty="0"/>
          </a:p>
        </p:txBody>
      </p:sp>
      <p:sp>
        <p:nvSpPr>
          <p:cNvPr id="8200" name="Footer Placeholder 5"/>
          <p:cNvSpPr txBox="1">
            <a:spLocks/>
          </p:cNvSpPr>
          <p:nvPr/>
        </p:nvSpPr>
        <p:spPr bwMode="auto">
          <a:xfrm>
            <a:off x="4038600" y="6043613"/>
            <a:ext cx="41148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1200">
                <a:solidFill>
                  <a:prstClr val="white"/>
                </a:solidFill>
              </a:rPr>
              <a:t>Copyright Child Care Aware® of America.</a:t>
            </a:r>
          </a:p>
        </p:txBody>
      </p:sp>
      <p:sp>
        <p:nvSpPr>
          <p:cNvPr id="5" name="TextBox 4"/>
          <p:cNvSpPr txBox="1"/>
          <p:nvPr/>
        </p:nvSpPr>
        <p:spPr>
          <a:xfrm>
            <a:off x="7934037" y="1611689"/>
            <a:ext cx="2618509" cy="1754326"/>
          </a:xfrm>
          <a:prstGeom prst="rect">
            <a:avLst/>
          </a:prstGeom>
          <a:noFill/>
        </p:spPr>
        <p:txBody>
          <a:bodyPr wrap="square" rtlCol="0">
            <a:spAutoFit/>
          </a:bodyPr>
          <a:lstStyle/>
          <a:p>
            <a:pPr algn="ctr"/>
            <a:r>
              <a:rPr lang="en-US" altLang="en-US" sz="4400" b="1" dirty="0" smtClean="0">
                <a:solidFill>
                  <a:srgbClr val="2584DF"/>
                </a:solidFill>
                <a:latin typeface="Calibri" panose="020F0502020204030204"/>
              </a:rPr>
              <a:t>1,050,796 </a:t>
            </a:r>
            <a:r>
              <a:rPr lang="en-US" altLang="en-US" sz="3200" dirty="0" smtClean="0">
                <a:solidFill>
                  <a:srgbClr val="2584DF"/>
                </a:solidFill>
                <a:latin typeface="Calibri" panose="020F0502020204030204"/>
              </a:rPr>
              <a:t>Total </a:t>
            </a:r>
            <a:r>
              <a:rPr lang="en-US" altLang="en-US" sz="3200" dirty="0">
                <a:solidFill>
                  <a:srgbClr val="2584DF"/>
                </a:solidFill>
                <a:latin typeface="Calibri" panose="020F0502020204030204"/>
              </a:rPr>
              <a:t>families with children </a:t>
            </a:r>
            <a:endParaRPr lang="en-US" altLang="en-US" sz="3200" dirty="0" smtClean="0">
              <a:solidFill>
                <a:srgbClr val="2584DF"/>
              </a:solidFill>
              <a:latin typeface="Calibri" panose="020F0502020204030204"/>
            </a:endParaRPr>
          </a:p>
        </p:txBody>
      </p:sp>
      <p:sp>
        <p:nvSpPr>
          <p:cNvPr id="17" name="TextBox 16"/>
          <p:cNvSpPr txBox="1"/>
          <p:nvPr/>
        </p:nvSpPr>
        <p:spPr>
          <a:xfrm>
            <a:off x="561109" y="1611690"/>
            <a:ext cx="3318741" cy="1877437"/>
          </a:xfrm>
          <a:prstGeom prst="rect">
            <a:avLst/>
          </a:prstGeom>
          <a:noFill/>
        </p:spPr>
        <p:txBody>
          <a:bodyPr wrap="square" rtlCol="0">
            <a:spAutoFit/>
          </a:bodyPr>
          <a:lstStyle/>
          <a:p>
            <a:pPr algn="ctr"/>
            <a:r>
              <a:rPr lang="en-US" altLang="en-US" sz="4400" b="1" dirty="0">
                <a:solidFill>
                  <a:srgbClr val="2584DF"/>
                </a:solidFill>
                <a:latin typeface="Calibri" panose="020F0502020204030204"/>
              </a:rPr>
              <a:t>9,884,242</a:t>
            </a:r>
            <a:endParaRPr lang="en-US" altLang="en-US" sz="3200" dirty="0">
              <a:solidFill>
                <a:srgbClr val="2584DF"/>
              </a:solidFill>
              <a:latin typeface="Calibri" panose="020F0502020204030204"/>
            </a:endParaRPr>
          </a:p>
          <a:p>
            <a:pPr algn="ctr"/>
            <a:r>
              <a:rPr lang="en-US" altLang="en-US" sz="3600" b="1" dirty="0" smtClean="0">
                <a:solidFill>
                  <a:srgbClr val="2584DF"/>
                </a:solidFill>
                <a:latin typeface="Calibri" panose="020F0502020204030204"/>
              </a:rPr>
              <a:t>Total </a:t>
            </a:r>
            <a:r>
              <a:rPr lang="en-US" altLang="en-US" sz="3600" b="1" dirty="0">
                <a:solidFill>
                  <a:srgbClr val="2584DF"/>
                </a:solidFill>
                <a:latin typeface="Calibri" panose="020F0502020204030204"/>
              </a:rPr>
              <a:t>population in </a:t>
            </a:r>
            <a:r>
              <a:rPr lang="en-US" altLang="en-US" sz="3600" b="1" dirty="0" smtClean="0">
                <a:solidFill>
                  <a:srgbClr val="2584DF"/>
                </a:solidFill>
                <a:latin typeface="Calibri" panose="020F0502020204030204"/>
              </a:rPr>
              <a:t>Michigan</a:t>
            </a:r>
            <a:endParaRPr lang="en-US" altLang="en-US" sz="2400" dirty="0" smtClean="0">
              <a:solidFill>
                <a:srgbClr val="2584DF"/>
              </a:solidFill>
              <a:latin typeface="Calibri" panose="020F0502020204030204"/>
            </a:endParaRPr>
          </a:p>
        </p:txBody>
      </p:sp>
      <p:pic>
        <p:nvPicPr>
          <p:cNvPr id="2050" name="Picture 2" descr="Q:\Communications and Marketing\Blog Pics and Content\Baby in child ca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191" y="689121"/>
            <a:ext cx="2801505" cy="3451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295475"/>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2584DF"/>
        </a:solidFill>
        <a:effectLst/>
      </p:bgPr>
    </p:bg>
    <p:spTree>
      <p:nvGrpSpPr>
        <p:cNvPr id="1" name=""/>
        <p:cNvGrpSpPr/>
        <p:nvPr/>
      </p:nvGrpSpPr>
      <p:grpSpPr>
        <a:xfrm>
          <a:off x="0" y="0"/>
          <a:ext cx="0" cy="0"/>
          <a:chOff x="0" y="0"/>
          <a:chExt cx="0" cy="0"/>
        </a:xfrm>
      </p:grpSpPr>
      <p:sp>
        <p:nvSpPr>
          <p:cNvPr id="10" name="Rectangle 9"/>
          <p:cNvSpPr/>
          <p:nvPr/>
        </p:nvSpPr>
        <p:spPr>
          <a:xfrm>
            <a:off x="0" y="-42284"/>
            <a:ext cx="12192000" cy="5219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533400" y="5407025"/>
            <a:ext cx="11125200" cy="914400"/>
          </a:xfrm>
          <a:solidFill>
            <a:srgbClr val="2584DF"/>
          </a:solidFill>
        </p:spPr>
        <p:txBody>
          <a:bodyPr rtlCol="0"/>
          <a:lstStyle/>
          <a:p>
            <a:pPr fontAlgn="auto">
              <a:spcAft>
                <a:spcPts val="0"/>
              </a:spcAft>
              <a:defRPr/>
            </a:pPr>
            <a:r>
              <a:rPr lang="en-US" cap="all" dirty="0" smtClean="0"/>
              <a:t>Michigan child care Reality</a:t>
            </a:r>
            <a:endParaRPr lang="en-US" cap="all" dirty="0"/>
          </a:p>
        </p:txBody>
      </p:sp>
      <p:sp>
        <p:nvSpPr>
          <p:cNvPr id="8200" name="Footer Placeholder 5"/>
          <p:cNvSpPr txBox="1">
            <a:spLocks/>
          </p:cNvSpPr>
          <p:nvPr/>
        </p:nvSpPr>
        <p:spPr bwMode="auto">
          <a:xfrm>
            <a:off x="4038600" y="6043613"/>
            <a:ext cx="41148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1200">
                <a:solidFill>
                  <a:prstClr val="white"/>
                </a:solidFill>
              </a:rPr>
              <a:t>Copyright Child Care Aware® of America.</a:t>
            </a:r>
          </a:p>
        </p:txBody>
      </p:sp>
      <p:sp>
        <p:nvSpPr>
          <p:cNvPr id="17" name="TextBox 16"/>
          <p:cNvSpPr txBox="1"/>
          <p:nvPr/>
        </p:nvSpPr>
        <p:spPr>
          <a:xfrm>
            <a:off x="165100" y="288191"/>
            <a:ext cx="6413500" cy="5755422"/>
          </a:xfrm>
          <a:prstGeom prst="rect">
            <a:avLst/>
          </a:prstGeom>
          <a:noFill/>
        </p:spPr>
        <p:txBody>
          <a:bodyPr wrap="square" rtlCol="0">
            <a:spAutoFit/>
          </a:bodyPr>
          <a:lstStyle/>
          <a:p>
            <a:r>
              <a:rPr lang="en-US" altLang="en-US" sz="4400" b="1" dirty="0">
                <a:solidFill>
                  <a:srgbClr val="2584DF"/>
                </a:solidFill>
                <a:latin typeface="Calibri" panose="020F0502020204030204"/>
              </a:rPr>
              <a:t>577,049</a:t>
            </a:r>
            <a:r>
              <a:rPr lang="en-US" altLang="en-US" sz="3200" dirty="0" smtClean="0">
                <a:solidFill>
                  <a:srgbClr val="2584DF"/>
                </a:solidFill>
                <a:latin typeface="Calibri" panose="020F0502020204030204"/>
              </a:rPr>
              <a:t> Children under age 4</a:t>
            </a:r>
          </a:p>
          <a:p>
            <a:endParaRPr lang="en-US" altLang="en-US" sz="3200" dirty="0" smtClean="0">
              <a:solidFill>
                <a:srgbClr val="2584DF"/>
              </a:solidFill>
              <a:latin typeface="Calibri" panose="020F0502020204030204"/>
            </a:endParaRPr>
          </a:p>
          <a:p>
            <a:r>
              <a:rPr lang="en-US" altLang="en-US" sz="4400" b="1" dirty="0">
                <a:solidFill>
                  <a:srgbClr val="2584DF"/>
                </a:solidFill>
                <a:latin typeface="Calibri" panose="020F0502020204030204"/>
              </a:rPr>
              <a:t>880,716</a:t>
            </a:r>
            <a:r>
              <a:rPr lang="en-US" altLang="en-US" sz="3200" dirty="0" smtClean="0">
                <a:solidFill>
                  <a:srgbClr val="2584DF"/>
                </a:solidFill>
                <a:latin typeface="Calibri" panose="020F0502020204030204"/>
              </a:rPr>
              <a:t> Children aged 5 to 11</a:t>
            </a:r>
          </a:p>
          <a:p>
            <a:endParaRPr lang="en-US" altLang="en-US" sz="3200" dirty="0" smtClean="0">
              <a:solidFill>
                <a:srgbClr val="2584DF"/>
              </a:solidFill>
              <a:latin typeface="Calibri" panose="020F0502020204030204"/>
            </a:endParaRPr>
          </a:p>
          <a:p>
            <a:r>
              <a:rPr lang="en-US" altLang="en-US" sz="4400" b="1" dirty="0" smtClean="0">
                <a:solidFill>
                  <a:srgbClr val="2584DF"/>
                </a:solidFill>
                <a:latin typeface="Calibri" panose="020F0502020204030204"/>
              </a:rPr>
              <a:t>361,679 </a:t>
            </a:r>
            <a:r>
              <a:rPr lang="en-US" altLang="en-US" sz="3200" dirty="0" smtClean="0">
                <a:solidFill>
                  <a:srgbClr val="2584DF"/>
                </a:solidFill>
                <a:latin typeface="Calibri" panose="020F0502020204030204"/>
              </a:rPr>
              <a:t>Single parent families</a:t>
            </a:r>
          </a:p>
          <a:p>
            <a:endParaRPr lang="en-US" altLang="en-US" sz="3200" dirty="0" smtClean="0">
              <a:solidFill>
                <a:srgbClr val="2584DF"/>
              </a:solidFill>
              <a:latin typeface="Calibri" panose="020F0502020204030204"/>
            </a:endParaRPr>
          </a:p>
          <a:p>
            <a:r>
              <a:rPr lang="en-US" altLang="en-US" sz="4400" b="1" dirty="0">
                <a:solidFill>
                  <a:srgbClr val="2584DF"/>
                </a:solidFill>
                <a:latin typeface="Calibri" panose="020F0502020204030204"/>
              </a:rPr>
              <a:t>77,504</a:t>
            </a:r>
            <a:r>
              <a:rPr lang="en-US" altLang="en-US" sz="3200" dirty="0" smtClean="0">
                <a:solidFill>
                  <a:srgbClr val="2584DF"/>
                </a:solidFill>
                <a:latin typeface="Calibri" panose="020F0502020204030204"/>
              </a:rPr>
              <a:t> Working </a:t>
            </a:r>
            <a:r>
              <a:rPr lang="en-US" altLang="en-US" sz="3200" dirty="0">
                <a:solidFill>
                  <a:srgbClr val="2584DF"/>
                </a:solidFill>
                <a:latin typeface="Calibri" panose="020F0502020204030204"/>
              </a:rPr>
              <a:t>mothers with infants under 1 yr. old</a:t>
            </a:r>
          </a:p>
          <a:p>
            <a:pPr algn="ctr"/>
            <a:endParaRPr lang="en-US" altLang="en-US" sz="3200" dirty="0">
              <a:solidFill>
                <a:srgbClr val="2584DF"/>
              </a:solidFill>
              <a:latin typeface="Calibri" panose="020F0502020204030204"/>
            </a:endParaRPr>
          </a:p>
          <a:p>
            <a:pPr algn="ctr"/>
            <a:endParaRPr lang="en-US" altLang="en-US" sz="3200" dirty="0" smtClean="0">
              <a:solidFill>
                <a:srgbClr val="2584DF"/>
              </a:solidFill>
              <a:latin typeface="Calibri" panose="020F0502020204030204"/>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3981" y="1220498"/>
            <a:ext cx="4799116" cy="3199101"/>
          </a:xfrm>
          <a:prstGeom prst="rect">
            <a:avLst/>
          </a:prstGeom>
        </p:spPr>
      </p:pic>
    </p:spTree>
    <p:extLst>
      <p:ext uri="{BB962C8B-B14F-4D97-AF65-F5344CB8AC3E}">
        <p14:creationId xmlns:p14="http://schemas.microsoft.com/office/powerpoint/2010/main" val="4166015175"/>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9788" y="0"/>
            <a:ext cx="10515600" cy="1104644"/>
          </a:xfrm>
        </p:spPr>
        <p:txBody>
          <a:bodyPr/>
          <a:lstStyle/>
          <a:p>
            <a:pPr algn="ctr"/>
            <a:r>
              <a:rPr lang="en-US" altLang="en-US" dirty="0" smtClean="0">
                <a:solidFill>
                  <a:srgbClr val="B2197F"/>
                </a:solidFill>
              </a:rPr>
              <a:t>Michigan Child Care Expenses</a:t>
            </a:r>
          </a:p>
        </p:txBody>
      </p:sp>
      <p:sp>
        <p:nvSpPr>
          <p:cNvPr id="12293" name="Text Placeholder 4"/>
          <p:cNvSpPr>
            <a:spLocks noGrp="1"/>
          </p:cNvSpPr>
          <p:nvPr>
            <p:ph type="body" sz="quarter" idx="3"/>
          </p:nvPr>
        </p:nvSpPr>
        <p:spPr>
          <a:xfrm>
            <a:off x="6047045" y="1011382"/>
            <a:ext cx="5183188" cy="4786706"/>
          </a:xfrm>
        </p:spPr>
        <p:txBody>
          <a:bodyPr/>
          <a:lstStyle/>
          <a:p>
            <a:r>
              <a:rPr lang="en-US" altLang="en-US" dirty="0" smtClean="0">
                <a:solidFill>
                  <a:srgbClr val="B2197F"/>
                </a:solidFill>
              </a:rPr>
              <a:t>Average annual fees for full time care: </a:t>
            </a:r>
            <a:endParaRPr lang="en-US" altLang="en-US" dirty="0">
              <a:solidFill>
                <a:srgbClr val="B2197F"/>
              </a:solidFill>
            </a:endParaRPr>
          </a:p>
          <a:p>
            <a:endParaRPr lang="en-US" altLang="en-US" dirty="0" smtClean="0">
              <a:solidFill>
                <a:srgbClr val="B2197F"/>
              </a:solidFill>
            </a:endParaRPr>
          </a:p>
          <a:p>
            <a:r>
              <a:rPr lang="en-US" altLang="en-US" dirty="0" smtClean="0">
                <a:solidFill>
                  <a:srgbClr val="B2197F"/>
                </a:solidFill>
              </a:rPr>
              <a:t>Child </a:t>
            </a:r>
            <a:r>
              <a:rPr lang="en-US" altLang="en-US" dirty="0">
                <a:solidFill>
                  <a:srgbClr val="B2197F"/>
                </a:solidFill>
              </a:rPr>
              <a:t>C</a:t>
            </a:r>
            <a:r>
              <a:rPr lang="en-US" altLang="en-US" dirty="0" smtClean="0">
                <a:solidFill>
                  <a:srgbClr val="B2197F"/>
                </a:solidFill>
              </a:rPr>
              <a:t>are Center</a:t>
            </a:r>
            <a:r>
              <a:rPr lang="en-US" altLang="en-US" dirty="0">
                <a:solidFill>
                  <a:srgbClr val="B2197F"/>
                </a:solidFill>
              </a:rPr>
              <a:t>	</a:t>
            </a:r>
            <a:r>
              <a:rPr lang="en-US" altLang="en-US" dirty="0" smtClean="0">
                <a:solidFill>
                  <a:srgbClr val="B2197F"/>
                </a:solidFill>
              </a:rPr>
              <a:t>Infant:  $9,882 </a:t>
            </a:r>
          </a:p>
          <a:p>
            <a:r>
              <a:rPr lang="en-US" altLang="en-US" dirty="0" smtClean="0">
                <a:solidFill>
                  <a:srgbClr val="B2197F"/>
                </a:solidFill>
              </a:rPr>
              <a:t>			4 yr. old: $6,764</a:t>
            </a:r>
          </a:p>
          <a:p>
            <a:endParaRPr lang="en-US" altLang="en-US" dirty="0" smtClean="0">
              <a:solidFill>
                <a:srgbClr val="B2197F"/>
              </a:solidFill>
            </a:endParaRPr>
          </a:p>
          <a:p>
            <a:r>
              <a:rPr lang="en-US" altLang="en-US" dirty="0" smtClean="0">
                <a:solidFill>
                  <a:srgbClr val="B2197F"/>
                </a:solidFill>
              </a:rPr>
              <a:t>Family Child Care	Infant: $6,764</a:t>
            </a:r>
          </a:p>
          <a:p>
            <a:r>
              <a:rPr lang="en-US" altLang="en-US" dirty="0">
                <a:solidFill>
                  <a:srgbClr val="B2197F"/>
                </a:solidFill>
              </a:rPr>
              <a:t>	</a:t>
            </a:r>
            <a:r>
              <a:rPr lang="en-US" altLang="en-US" dirty="0" smtClean="0">
                <a:solidFill>
                  <a:srgbClr val="B2197F"/>
                </a:solidFill>
              </a:rPr>
              <a:t>		4 yr. old: $6,552</a:t>
            </a:r>
            <a:endParaRPr lang="en-US" altLang="en-US" dirty="0">
              <a:solidFill>
                <a:srgbClr val="B2197F"/>
              </a:solidFill>
            </a:endParaRPr>
          </a:p>
          <a:p>
            <a:endParaRPr lang="en-US" altLang="en-US" dirty="0">
              <a:solidFill>
                <a:srgbClr val="B2197F"/>
              </a:solidFill>
            </a:endParaRPr>
          </a:p>
          <a:p>
            <a:pPr algn="r"/>
            <a:endParaRPr lang="en-US" altLang="en-US" dirty="0" smtClean="0">
              <a:solidFill>
                <a:srgbClr val="B2197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chemeClr val="bg1"/>
                </a:solidFill>
              </a:rPr>
              <a:t>Copyright Child Care Aware® of America.</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88" y="1526433"/>
            <a:ext cx="3651383" cy="3217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5973262"/>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9788" y="0"/>
            <a:ext cx="10515600" cy="1104644"/>
          </a:xfrm>
        </p:spPr>
        <p:txBody>
          <a:bodyPr/>
          <a:lstStyle/>
          <a:p>
            <a:pPr algn="ctr"/>
            <a:r>
              <a:rPr lang="en-US" altLang="en-US" dirty="0" smtClean="0">
                <a:solidFill>
                  <a:srgbClr val="B2197F"/>
                </a:solidFill>
              </a:rPr>
              <a:t>Michigan Child Care</a:t>
            </a: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chemeClr val="bg1"/>
                </a:solidFill>
              </a:rPr>
              <a:t>Copyright Child Care Aware® of America.</a:t>
            </a:r>
          </a:p>
        </p:txBody>
      </p:sp>
      <p:pic>
        <p:nvPicPr>
          <p:cNvPr id="7" name="Picture 6"/>
          <p:cNvPicPr/>
          <p:nvPr/>
        </p:nvPicPr>
        <p:blipFill rotWithShape="1">
          <a:blip r:embed="rId3"/>
          <a:srcRect l="69061" t="42997" r="13741" b="14832"/>
          <a:stretch/>
        </p:blipFill>
        <p:spPr bwMode="auto">
          <a:xfrm>
            <a:off x="3161370" y="982643"/>
            <a:ext cx="5869260" cy="51005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1928918"/>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9788" y="0"/>
            <a:ext cx="10515600" cy="1104644"/>
          </a:xfrm>
        </p:spPr>
        <p:txBody>
          <a:bodyPr/>
          <a:lstStyle/>
          <a:p>
            <a:pPr algn="ctr"/>
            <a:r>
              <a:rPr lang="en-US" altLang="en-US" dirty="0" smtClean="0">
                <a:solidFill>
                  <a:srgbClr val="B2197F"/>
                </a:solidFill>
              </a:rPr>
              <a:t>Michigan Child Care</a:t>
            </a:r>
          </a:p>
        </p:txBody>
      </p:sp>
      <p:sp>
        <p:nvSpPr>
          <p:cNvPr id="12293" name="Text Placeholder 4"/>
          <p:cNvSpPr>
            <a:spLocks noGrp="1"/>
          </p:cNvSpPr>
          <p:nvPr>
            <p:ph type="body" sz="quarter" idx="3"/>
          </p:nvPr>
        </p:nvSpPr>
        <p:spPr>
          <a:xfrm>
            <a:off x="6745545" y="2324100"/>
            <a:ext cx="5183188" cy="3302000"/>
          </a:xfrm>
        </p:spPr>
        <p:txBody>
          <a:bodyPr/>
          <a:lstStyle/>
          <a:p>
            <a:r>
              <a:rPr lang="en-US" altLang="en-US" dirty="0">
                <a:solidFill>
                  <a:srgbClr val="B2197F"/>
                </a:solidFill>
              </a:rPr>
              <a:t>Michigan </a:t>
            </a:r>
            <a:r>
              <a:rPr lang="en-US" altLang="en-US" dirty="0" smtClean="0">
                <a:solidFill>
                  <a:srgbClr val="B2197F"/>
                </a:solidFill>
              </a:rPr>
              <a:t>has </a:t>
            </a:r>
            <a:r>
              <a:rPr lang="en-US" altLang="en-US" dirty="0">
                <a:solidFill>
                  <a:srgbClr val="B2197F"/>
                </a:solidFill>
              </a:rPr>
              <a:t>9,749 licensed </a:t>
            </a:r>
            <a:r>
              <a:rPr lang="en-US" altLang="en-US" dirty="0" smtClean="0">
                <a:solidFill>
                  <a:srgbClr val="B2197F"/>
                </a:solidFill>
              </a:rPr>
              <a:t>child care facilities </a:t>
            </a:r>
            <a:endParaRPr lang="en-US" altLang="en-US" dirty="0">
              <a:solidFill>
                <a:srgbClr val="B2197F"/>
              </a:solidFill>
            </a:endParaRPr>
          </a:p>
          <a:p>
            <a:r>
              <a:rPr lang="en-US" altLang="en-US" dirty="0">
                <a:solidFill>
                  <a:srgbClr val="B2197F"/>
                </a:solidFill>
              </a:rPr>
              <a:t>Representing a total capacity of 352,229 children </a:t>
            </a:r>
          </a:p>
          <a:p>
            <a:endParaRPr lang="en-US" altLang="en-US" dirty="0">
              <a:solidFill>
                <a:srgbClr val="B2197F"/>
              </a:solidFill>
            </a:endParaRPr>
          </a:p>
          <a:p>
            <a:pPr algn="r"/>
            <a:endParaRPr lang="en-US" altLang="en-US" dirty="0" smtClean="0">
              <a:solidFill>
                <a:srgbClr val="B2197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chemeClr val="bg1"/>
                </a:solidFill>
              </a:rPr>
              <a:t>Copyright Child Care Aware® of America.</a:t>
            </a:r>
          </a:p>
        </p:txBody>
      </p:sp>
      <p:pic>
        <p:nvPicPr>
          <p:cNvPr id="8" name="Picture 7"/>
          <p:cNvPicPr/>
          <p:nvPr/>
        </p:nvPicPr>
        <p:blipFill rotWithShape="1">
          <a:blip r:embed="rId3"/>
          <a:srcRect l="51763" t="14023" r="8622" b="13061"/>
          <a:stretch/>
        </p:blipFill>
        <p:spPr bwMode="auto">
          <a:xfrm>
            <a:off x="0" y="1065212"/>
            <a:ext cx="6540500" cy="51958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8935647"/>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9788" y="0"/>
            <a:ext cx="10515600" cy="1104644"/>
          </a:xfrm>
        </p:spPr>
        <p:txBody>
          <a:bodyPr/>
          <a:lstStyle/>
          <a:p>
            <a:pPr algn="ctr"/>
            <a:r>
              <a:rPr lang="en-US" altLang="en-US" dirty="0" smtClean="0">
                <a:solidFill>
                  <a:srgbClr val="B2197F"/>
                </a:solidFill>
              </a:rPr>
              <a:t>Michigan Child Care</a:t>
            </a:r>
          </a:p>
        </p:txBody>
      </p:sp>
      <p:sp>
        <p:nvSpPr>
          <p:cNvPr id="12293" name="Text Placeholder 4"/>
          <p:cNvSpPr>
            <a:spLocks noGrp="1"/>
          </p:cNvSpPr>
          <p:nvPr>
            <p:ph type="body" sz="quarter" idx="3"/>
          </p:nvPr>
        </p:nvSpPr>
        <p:spPr>
          <a:xfrm>
            <a:off x="5422900" y="3305175"/>
            <a:ext cx="6769100" cy="3302000"/>
          </a:xfrm>
        </p:spPr>
        <p:txBody>
          <a:bodyPr/>
          <a:lstStyle/>
          <a:p>
            <a:r>
              <a:rPr lang="en-US" altLang="en-US" dirty="0">
                <a:solidFill>
                  <a:srgbClr val="B2197F"/>
                </a:solidFill>
              </a:rPr>
              <a:t>Family Home = </a:t>
            </a:r>
            <a:r>
              <a:rPr lang="en-US" altLang="en-US" dirty="0" smtClean="0">
                <a:solidFill>
                  <a:srgbClr val="B2197F"/>
                </a:solidFill>
              </a:rPr>
              <a:t>Blue</a:t>
            </a:r>
          </a:p>
          <a:p>
            <a:r>
              <a:rPr lang="en-US" altLang="en-US" sz="2000" b="0" dirty="0">
                <a:solidFill>
                  <a:srgbClr val="B2197F"/>
                </a:solidFill>
              </a:rPr>
              <a:t>“Family child care home” means a private home in which 1 but fewer than 7 </a:t>
            </a:r>
            <a:r>
              <a:rPr lang="en-US" altLang="en-US" sz="2000" b="0" dirty="0" smtClean="0">
                <a:solidFill>
                  <a:srgbClr val="B2197F"/>
                </a:solidFill>
              </a:rPr>
              <a:t>minor children </a:t>
            </a:r>
            <a:r>
              <a:rPr lang="en-US" altLang="en-US" sz="2000" b="0" dirty="0">
                <a:solidFill>
                  <a:srgbClr val="B2197F"/>
                </a:solidFill>
              </a:rPr>
              <a:t>are received for care and supervision for compensation for periods of less than 24 hours</a:t>
            </a:r>
          </a:p>
          <a:p>
            <a:r>
              <a:rPr lang="en-US" altLang="en-US" dirty="0" smtClean="0">
                <a:solidFill>
                  <a:srgbClr val="B2197F"/>
                </a:solidFill>
              </a:rPr>
              <a:t>Group </a:t>
            </a:r>
            <a:r>
              <a:rPr lang="en-US" altLang="en-US" dirty="0">
                <a:solidFill>
                  <a:srgbClr val="B2197F"/>
                </a:solidFill>
              </a:rPr>
              <a:t>Home = </a:t>
            </a:r>
            <a:r>
              <a:rPr lang="en-US" altLang="en-US" dirty="0" smtClean="0">
                <a:solidFill>
                  <a:srgbClr val="B2197F"/>
                </a:solidFill>
              </a:rPr>
              <a:t> Green    </a:t>
            </a:r>
          </a:p>
          <a:p>
            <a:r>
              <a:rPr lang="en-US" altLang="en-US" sz="2000" b="0" dirty="0">
                <a:solidFill>
                  <a:srgbClr val="B2197F"/>
                </a:solidFill>
              </a:rPr>
              <a:t>  “Group child care home” means a private home in which more than 6 but not </a:t>
            </a:r>
            <a:r>
              <a:rPr lang="en-US" altLang="en-US" sz="2000" b="0" dirty="0" smtClean="0">
                <a:solidFill>
                  <a:srgbClr val="B2197F"/>
                </a:solidFill>
              </a:rPr>
              <a:t>more than </a:t>
            </a:r>
            <a:r>
              <a:rPr lang="en-US" altLang="en-US" sz="2000" b="0" dirty="0">
                <a:solidFill>
                  <a:srgbClr val="B2197F"/>
                </a:solidFill>
              </a:rPr>
              <a:t>12 minor children are given care and supervision for periods of less than 24 hours a day</a:t>
            </a:r>
          </a:p>
          <a:p>
            <a:r>
              <a:rPr lang="en-US" altLang="en-US" dirty="0" smtClean="0">
                <a:solidFill>
                  <a:srgbClr val="B2197F"/>
                </a:solidFill>
              </a:rPr>
              <a:t>Child Care Center </a:t>
            </a:r>
            <a:r>
              <a:rPr lang="en-US" altLang="en-US" dirty="0">
                <a:solidFill>
                  <a:srgbClr val="B2197F"/>
                </a:solidFill>
              </a:rPr>
              <a:t>= </a:t>
            </a:r>
            <a:r>
              <a:rPr lang="en-US" altLang="en-US" dirty="0" smtClean="0">
                <a:solidFill>
                  <a:srgbClr val="B2197F"/>
                </a:solidFill>
              </a:rPr>
              <a:t>Red</a:t>
            </a:r>
          </a:p>
          <a:p>
            <a:r>
              <a:rPr lang="en-US" altLang="en-US" sz="2000" b="0" dirty="0">
                <a:solidFill>
                  <a:srgbClr val="B2197F"/>
                </a:solidFill>
              </a:rPr>
              <a:t>“Child care center” or “day care center” means a facility, other than a private </a:t>
            </a:r>
            <a:r>
              <a:rPr lang="en-US" altLang="en-US" sz="2000" b="0" dirty="0" smtClean="0">
                <a:solidFill>
                  <a:srgbClr val="B2197F"/>
                </a:solidFill>
              </a:rPr>
              <a:t>residence, receiving </a:t>
            </a:r>
            <a:r>
              <a:rPr lang="en-US" altLang="en-US" sz="2000" b="0" dirty="0">
                <a:solidFill>
                  <a:srgbClr val="B2197F"/>
                </a:solidFill>
              </a:rPr>
              <a:t>1 or more preschool or school-age children for care for periods of less than 24 hours </a:t>
            </a:r>
            <a:r>
              <a:rPr lang="en-US" altLang="en-US" sz="2000" b="0" dirty="0" smtClean="0">
                <a:solidFill>
                  <a:srgbClr val="B2197F"/>
                </a:solidFill>
              </a:rPr>
              <a:t>a day</a:t>
            </a:r>
            <a:r>
              <a:rPr lang="en-US" altLang="en-US" sz="2000" b="0" dirty="0">
                <a:solidFill>
                  <a:srgbClr val="B2197F"/>
                </a:solidFill>
              </a:rPr>
              <a:t>, where the parents or guardians are not immediately available to the child.</a:t>
            </a:r>
          </a:p>
          <a:p>
            <a:pPr algn="r"/>
            <a:endParaRPr lang="en-US" altLang="en-US" dirty="0" smtClean="0">
              <a:solidFill>
                <a:srgbClr val="B2197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chemeClr val="bg1"/>
                </a:solidFill>
              </a:rPr>
              <a:t>Copyright Child Care Aware® of America.</a:t>
            </a:r>
          </a:p>
        </p:txBody>
      </p:sp>
      <p:pic>
        <p:nvPicPr>
          <p:cNvPr id="8" name="Picture 7"/>
          <p:cNvPicPr/>
          <p:nvPr/>
        </p:nvPicPr>
        <p:blipFill rotWithShape="1">
          <a:blip r:embed="rId3"/>
          <a:srcRect l="69017" t="40635" r="15398" b="11820"/>
          <a:stretch/>
        </p:blipFill>
        <p:spPr bwMode="auto">
          <a:xfrm>
            <a:off x="177800" y="1182432"/>
            <a:ext cx="4838700" cy="48500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9336853"/>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2584DF"/>
        </a:solidFill>
        <a:effectLst/>
      </p:bgPr>
    </p:bg>
    <p:spTree>
      <p:nvGrpSpPr>
        <p:cNvPr id="1" name=""/>
        <p:cNvGrpSpPr/>
        <p:nvPr/>
      </p:nvGrpSpPr>
      <p:grpSpPr>
        <a:xfrm>
          <a:off x="0" y="0"/>
          <a:ext cx="0" cy="0"/>
          <a:chOff x="0" y="0"/>
          <a:chExt cx="0" cy="0"/>
        </a:xfrm>
      </p:grpSpPr>
      <p:sp>
        <p:nvSpPr>
          <p:cNvPr id="10" name="Rectangle 9"/>
          <p:cNvSpPr/>
          <p:nvPr/>
        </p:nvSpPr>
        <p:spPr>
          <a:xfrm>
            <a:off x="0" y="0"/>
            <a:ext cx="12192000" cy="4635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33400" y="4882356"/>
            <a:ext cx="11125200" cy="914400"/>
          </a:xfrm>
          <a:solidFill>
            <a:srgbClr val="2584DF"/>
          </a:solidFill>
        </p:spPr>
        <p:txBody>
          <a:bodyPr rtlCol="0"/>
          <a:lstStyle/>
          <a:p>
            <a:pPr fontAlgn="auto">
              <a:spcAft>
                <a:spcPts val="0"/>
              </a:spcAft>
              <a:defRPr/>
            </a:pPr>
            <a:r>
              <a:rPr lang="en-US" cap="all" dirty="0" smtClean="0"/>
              <a:t>EMERGENCY Preparedness</a:t>
            </a:r>
            <a:endParaRPr lang="en-US" cap="all" dirty="0"/>
          </a:p>
        </p:txBody>
      </p:sp>
      <p:sp>
        <p:nvSpPr>
          <p:cNvPr id="8200" name="Footer Placeholder 5"/>
          <p:cNvSpPr txBox="1">
            <a:spLocks/>
          </p:cNvSpPr>
          <p:nvPr/>
        </p:nvSpPr>
        <p:spPr bwMode="auto">
          <a:xfrm>
            <a:off x="4038600" y="6043613"/>
            <a:ext cx="41148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1200">
                <a:solidFill>
                  <a:schemeClr val="bg1"/>
                </a:solidFill>
              </a:rPr>
              <a:t>Copyright Child Care Aware® of America.</a:t>
            </a:r>
          </a:p>
        </p:txBody>
      </p: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7763" y="1184396"/>
            <a:ext cx="3135774"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txBox="1">
            <a:spLocks/>
          </p:cNvSpPr>
          <p:nvPr/>
        </p:nvSpPr>
        <p:spPr bwMode="auto">
          <a:xfrm>
            <a:off x="330200" y="786855"/>
            <a:ext cx="7823200" cy="2290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90000"/>
              </a:lnSpc>
              <a:spcBef>
                <a:spcPct val="0"/>
              </a:spcBef>
              <a:spcAft>
                <a:spcPct val="0"/>
              </a:spcAft>
              <a:defRPr sz="4400" kern="1200" spc="-50" baseline="0">
                <a:solidFill>
                  <a:schemeClr val="bg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eaLnBrk="0" hangingPunct="0"/>
            <a:r>
              <a:rPr lang="en-US" altLang="en-US" sz="3200" dirty="0">
                <a:solidFill>
                  <a:srgbClr val="B2197F"/>
                </a:solidFill>
                <a:latin typeface="Calibri" panose="020F0502020204030204" pitchFamily="34" charset="0"/>
                <a:ea typeface="+mn-ea"/>
                <a:cs typeface="+mn-cs"/>
              </a:rPr>
              <a:t>ANDREW ROSZAK, JD, MPA, EMT-P</a:t>
            </a:r>
          </a:p>
          <a:p>
            <a:pPr eaLnBrk="0" hangingPunct="0"/>
            <a:r>
              <a:rPr lang="en-US" altLang="en-US" sz="3200" dirty="0">
                <a:solidFill>
                  <a:srgbClr val="B2197F"/>
                </a:solidFill>
                <a:latin typeface="Calibri" panose="020F0502020204030204" pitchFamily="34" charset="0"/>
                <a:ea typeface="+mn-ea"/>
                <a:cs typeface="+mn-cs"/>
              </a:rPr>
              <a:t>Senior Director</a:t>
            </a:r>
          </a:p>
          <a:p>
            <a:pPr eaLnBrk="0" hangingPunct="0"/>
            <a:r>
              <a:rPr lang="en-US" altLang="en-US" sz="3200" dirty="0">
                <a:solidFill>
                  <a:srgbClr val="B2197F"/>
                </a:solidFill>
                <a:latin typeface="Calibri" panose="020F0502020204030204" pitchFamily="34" charset="0"/>
                <a:ea typeface="+mn-ea"/>
                <a:cs typeface="+mn-cs"/>
              </a:rPr>
              <a:t>Emergency Preparedness</a:t>
            </a:r>
          </a:p>
          <a:p>
            <a:pPr eaLnBrk="0" hangingPunct="0"/>
            <a:endParaRPr lang="en-US" altLang="en-US" sz="1600" dirty="0">
              <a:solidFill>
                <a:srgbClr val="B2197F"/>
              </a:solidFill>
              <a:latin typeface="Calibri" panose="020F0502020204030204" pitchFamily="34" charset="0"/>
              <a:ea typeface="+mn-ea"/>
              <a:cs typeface="+mn-cs"/>
            </a:endParaRPr>
          </a:p>
          <a:p>
            <a:pPr eaLnBrk="0" hangingPunct="0"/>
            <a:r>
              <a:rPr lang="en-US" altLang="en-US" sz="3200" dirty="0">
                <a:solidFill>
                  <a:srgbClr val="B2197F"/>
                </a:solidFill>
                <a:latin typeface="Calibri" panose="020F0502020204030204" pitchFamily="34" charset="0"/>
                <a:ea typeface="+mn-ea"/>
                <a:cs typeface="+mn-cs"/>
              </a:rPr>
              <a:t>Andrew.Roszak@usa.childcareaware.org</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6767" y="3324707"/>
            <a:ext cx="757939" cy="616200"/>
          </a:xfrm>
          <a:prstGeom prst="rect">
            <a:avLst/>
          </a:prstGeom>
        </p:spPr>
      </p:pic>
      <p:sp>
        <p:nvSpPr>
          <p:cNvPr id="9" name="TextBox 8"/>
          <p:cNvSpPr txBox="1"/>
          <p:nvPr/>
        </p:nvSpPr>
        <p:spPr>
          <a:xfrm>
            <a:off x="3104706" y="3340419"/>
            <a:ext cx="2597594" cy="584775"/>
          </a:xfrm>
          <a:prstGeom prst="rect">
            <a:avLst/>
          </a:prstGeom>
          <a:noFill/>
        </p:spPr>
        <p:txBody>
          <a:bodyPr wrap="square" rtlCol="0">
            <a:spAutoFit/>
          </a:bodyPr>
          <a:lstStyle/>
          <a:p>
            <a:r>
              <a:rPr lang="en-US" altLang="en-US" sz="3200" dirty="0" smtClean="0">
                <a:solidFill>
                  <a:srgbClr val="B2197F"/>
                </a:solidFill>
              </a:rPr>
              <a:t>@</a:t>
            </a:r>
            <a:r>
              <a:rPr lang="en-US" altLang="en-US" sz="3200" dirty="0" err="1" smtClean="0">
                <a:solidFill>
                  <a:srgbClr val="B2197F"/>
                </a:solidFill>
              </a:rPr>
              <a:t>AndyRoszak</a:t>
            </a:r>
            <a:endParaRPr lang="en-US" altLang="en-US" sz="3200" dirty="0">
              <a:solidFill>
                <a:srgbClr val="B2197F"/>
              </a:solidFill>
            </a:endParaRPr>
          </a:p>
        </p:txBody>
      </p:sp>
    </p:spTree>
    <p:extLst>
      <p:ext uri="{BB962C8B-B14F-4D97-AF65-F5344CB8AC3E}">
        <p14:creationId xmlns:p14="http://schemas.microsoft.com/office/powerpoint/2010/main" val="3087869743"/>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9788" y="64692"/>
            <a:ext cx="10515600" cy="1325563"/>
          </a:xfrm>
        </p:spPr>
        <p:txBody>
          <a:bodyPr/>
          <a:lstStyle/>
          <a:p>
            <a:pPr algn="ctr"/>
            <a:r>
              <a:rPr lang="en-US" altLang="en-US" dirty="0" smtClean="0">
                <a:solidFill>
                  <a:srgbClr val="B2197F"/>
                </a:solidFill>
              </a:rPr>
              <a:t>Major Disaster Declarations</a:t>
            </a:r>
          </a:p>
        </p:txBody>
      </p:sp>
      <p:sp>
        <p:nvSpPr>
          <p:cNvPr id="12291" name="Text Placeholder 2"/>
          <p:cNvSpPr>
            <a:spLocks noGrp="1"/>
          </p:cNvSpPr>
          <p:nvPr>
            <p:ph type="body" idx="1"/>
          </p:nvPr>
        </p:nvSpPr>
        <p:spPr>
          <a:xfrm>
            <a:off x="433389" y="1273970"/>
            <a:ext cx="4429556" cy="823912"/>
          </a:xfrm>
        </p:spPr>
        <p:txBody>
          <a:bodyPr/>
          <a:lstStyle/>
          <a:p>
            <a:r>
              <a:rPr lang="en-US" altLang="en-US" dirty="0" smtClean="0">
                <a:solidFill>
                  <a:srgbClr val="B2197F"/>
                </a:solidFill>
              </a:rPr>
              <a:t>Most </a:t>
            </a:r>
            <a:r>
              <a:rPr lang="en-US" altLang="en-US" dirty="0">
                <a:solidFill>
                  <a:srgbClr val="B2197F"/>
                </a:solidFill>
              </a:rPr>
              <a:t>R</a:t>
            </a:r>
            <a:r>
              <a:rPr lang="en-US" altLang="en-US" dirty="0" smtClean="0">
                <a:solidFill>
                  <a:srgbClr val="B2197F"/>
                </a:solidFill>
              </a:rPr>
              <a:t>ecent FEMA Major Disaster Declaration in Michigan: </a:t>
            </a:r>
          </a:p>
        </p:txBody>
      </p:sp>
      <p:sp>
        <p:nvSpPr>
          <p:cNvPr id="12292" name="Content Placeholder 3"/>
          <p:cNvSpPr>
            <a:spLocks noGrp="1"/>
          </p:cNvSpPr>
          <p:nvPr>
            <p:ph sz="half" idx="2"/>
          </p:nvPr>
        </p:nvSpPr>
        <p:spPr>
          <a:xfrm>
            <a:off x="433388" y="2259012"/>
            <a:ext cx="4855586" cy="3933969"/>
          </a:xfrm>
        </p:spPr>
        <p:txBody>
          <a:bodyPr/>
          <a:lstStyle/>
          <a:p>
            <a:pPr marL="0" indent="0">
              <a:buNone/>
            </a:pPr>
            <a:r>
              <a:rPr lang="en-US" altLang="en-US" dirty="0" smtClean="0"/>
              <a:t>September 2014</a:t>
            </a:r>
          </a:p>
          <a:p>
            <a:pPr marL="0" indent="0">
              <a:lnSpc>
                <a:spcPct val="100000"/>
              </a:lnSpc>
              <a:buNone/>
            </a:pPr>
            <a:r>
              <a:rPr lang="en-US" altLang="en-US" dirty="0" smtClean="0"/>
              <a:t>Severe Storms and Flooding</a:t>
            </a:r>
          </a:p>
          <a:p>
            <a:pPr marL="0" indent="0">
              <a:buNone/>
            </a:pPr>
            <a:endParaRPr lang="en-US" altLang="en-US" dirty="0" smtClean="0">
              <a:solidFill>
                <a:srgbClr val="2584DF"/>
              </a:solidFill>
            </a:endParaRPr>
          </a:p>
          <a:p>
            <a:pPr marL="0" indent="0">
              <a:buNone/>
            </a:pPr>
            <a:endParaRPr lang="en-US" altLang="en-US" dirty="0">
              <a:solidFill>
                <a:srgbClr val="2584DF"/>
              </a:solidFill>
            </a:endParaRPr>
          </a:p>
          <a:p>
            <a:pPr marL="0" indent="0">
              <a:buNone/>
            </a:pPr>
            <a:endParaRPr lang="en-US" altLang="en-US" dirty="0" smtClean="0">
              <a:solidFill>
                <a:srgbClr val="2584DF"/>
              </a:solidFill>
            </a:endParaRPr>
          </a:p>
          <a:p>
            <a:pPr marL="0" indent="0">
              <a:buNone/>
            </a:pPr>
            <a:r>
              <a:rPr lang="en-US" altLang="en-US" dirty="0"/>
              <a:t>January 2016</a:t>
            </a:r>
          </a:p>
          <a:p>
            <a:pPr marL="0" indent="0">
              <a:buNone/>
            </a:pPr>
            <a:r>
              <a:rPr lang="en-US" altLang="en-US" dirty="0"/>
              <a:t>Contaminated Water</a:t>
            </a: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chemeClr val="bg1"/>
                </a:solidFill>
              </a:rPr>
              <a:t>Copyright Child Care Aware® of America.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249" y="1468043"/>
            <a:ext cx="5324139" cy="3513932"/>
          </a:xfrm>
          <a:prstGeom prst="rect">
            <a:avLst/>
          </a:prstGeom>
        </p:spPr>
      </p:pic>
      <p:sp>
        <p:nvSpPr>
          <p:cNvPr id="8" name="Text Placeholder 2"/>
          <p:cNvSpPr>
            <a:spLocks noGrp="1"/>
          </p:cNvSpPr>
          <p:nvPr>
            <p:ph type="body" idx="1"/>
          </p:nvPr>
        </p:nvSpPr>
        <p:spPr>
          <a:xfrm>
            <a:off x="433388" y="3756821"/>
            <a:ext cx="4429556" cy="823912"/>
          </a:xfrm>
        </p:spPr>
        <p:txBody>
          <a:bodyPr/>
          <a:lstStyle/>
          <a:p>
            <a:r>
              <a:rPr lang="en-US" altLang="en-US" dirty="0" smtClean="0">
                <a:solidFill>
                  <a:srgbClr val="B2197F"/>
                </a:solidFill>
              </a:rPr>
              <a:t>Most Recent Emergency Declaration in Michigan</a:t>
            </a:r>
          </a:p>
        </p:txBody>
      </p:sp>
    </p:spTree>
    <p:extLst>
      <p:ext uri="{BB962C8B-B14F-4D97-AF65-F5344CB8AC3E}">
        <p14:creationId xmlns:p14="http://schemas.microsoft.com/office/powerpoint/2010/main" val="569380179"/>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64379" y="542866"/>
            <a:ext cx="10515600" cy="753831"/>
          </a:xfrm>
        </p:spPr>
        <p:txBody>
          <a:bodyPr>
            <a:normAutofit fontScale="90000"/>
          </a:bodyPr>
          <a:lstStyle/>
          <a:p>
            <a:pPr algn="ctr"/>
            <a:r>
              <a:rPr lang="en-US" altLang="en-US" dirty="0" smtClean="0">
                <a:solidFill>
                  <a:srgbClr val="B2197F"/>
                </a:solidFill>
              </a:rPr>
              <a:t>Major Disaster Declarations </a:t>
            </a:r>
            <a:br>
              <a:rPr lang="en-US" altLang="en-US" dirty="0" smtClean="0">
                <a:solidFill>
                  <a:srgbClr val="B2197F"/>
                </a:solidFill>
              </a:rPr>
            </a:br>
            <a:r>
              <a:rPr lang="en-US" altLang="en-US" dirty="0" smtClean="0">
                <a:solidFill>
                  <a:srgbClr val="B2197F"/>
                </a:solidFill>
              </a:rPr>
              <a:t/>
            </a:r>
            <a:br>
              <a:rPr lang="en-US" altLang="en-US" dirty="0" smtClean="0">
                <a:solidFill>
                  <a:srgbClr val="B2197F"/>
                </a:solidFill>
              </a:rPr>
            </a:br>
            <a:r>
              <a:rPr lang="en-US" altLang="en-US" dirty="0" smtClean="0">
                <a:solidFill>
                  <a:srgbClr val="B2197F"/>
                </a:solidFill>
              </a:rPr>
              <a:t> </a:t>
            </a:r>
            <a:endParaRPr lang="en-US" altLang="en-US" sz="1600" dirty="0" smtClean="0">
              <a:solidFill>
                <a:srgbClr val="B2197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chemeClr val="bg1"/>
                </a:solidFill>
              </a:rPr>
              <a:t>Copyright Child Care Aware® of America.</a:t>
            </a:r>
          </a:p>
        </p:txBody>
      </p:sp>
      <p:sp>
        <p:nvSpPr>
          <p:cNvPr id="3" name="Content Placeholder 2"/>
          <p:cNvSpPr>
            <a:spLocks noGrp="1"/>
          </p:cNvSpPr>
          <p:nvPr>
            <p:ph sz="quarter" idx="4"/>
          </p:nvPr>
        </p:nvSpPr>
        <p:spPr>
          <a:xfrm>
            <a:off x="6781800" y="1374485"/>
            <a:ext cx="5295900" cy="4296498"/>
          </a:xfrm>
        </p:spPr>
        <p:txBody>
          <a:bodyPr>
            <a:normAutofit/>
          </a:bodyPr>
          <a:lstStyle/>
          <a:p>
            <a:pPr marL="0" indent="0">
              <a:buNone/>
            </a:pPr>
            <a:r>
              <a:rPr lang="en-US" sz="2000" dirty="0" smtClean="0"/>
              <a:t>2014- 	Severe Storms</a:t>
            </a:r>
            <a:r>
              <a:rPr lang="en-US" sz="2000" dirty="0"/>
              <a:t> </a:t>
            </a:r>
            <a:r>
              <a:rPr lang="en-US" sz="2000" dirty="0" smtClean="0"/>
              <a:t>and Flooding</a:t>
            </a:r>
          </a:p>
          <a:p>
            <a:pPr marL="0" indent="0">
              <a:buNone/>
            </a:pPr>
            <a:r>
              <a:rPr lang="en-US" sz="2000" dirty="0" smtClean="0"/>
              <a:t>2013- 	Flooding</a:t>
            </a:r>
          </a:p>
          <a:p>
            <a:pPr marL="0" indent="0">
              <a:buNone/>
            </a:pPr>
            <a:r>
              <a:rPr lang="en-US" sz="2000" dirty="0" smtClean="0"/>
              <a:t>2008- 	Severe Storms, Tornadoes and Flooding</a:t>
            </a:r>
          </a:p>
          <a:p>
            <a:pPr marL="0" indent="0">
              <a:buNone/>
            </a:pPr>
            <a:r>
              <a:rPr lang="en-US" sz="2000" dirty="0" smtClean="0"/>
              <a:t>2004-	</a:t>
            </a:r>
            <a:r>
              <a:rPr lang="en-US" sz="2000" dirty="0"/>
              <a:t>Severe Storms, Tornadoes and Flooding</a:t>
            </a:r>
          </a:p>
          <a:p>
            <a:pPr marL="0" indent="0">
              <a:buNone/>
            </a:pPr>
            <a:r>
              <a:rPr lang="en-US" sz="2000" dirty="0" smtClean="0"/>
              <a:t>2002- 	Flooding</a:t>
            </a:r>
          </a:p>
          <a:p>
            <a:pPr marL="0" indent="0">
              <a:buNone/>
            </a:pPr>
            <a:r>
              <a:rPr lang="en-US" sz="2000" dirty="0" smtClean="0"/>
              <a:t>2000- 	Severe Storms and Flooding</a:t>
            </a:r>
          </a:p>
          <a:p>
            <a:pPr marL="0" indent="0">
              <a:buNone/>
            </a:pPr>
            <a:endParaRPr lang="en-US" sz="2400" dirty="0" smtClean="0"/>
          </a:p>
        </p:txBody>
      </p:sp>
      <p:pic>
        <p:nvPicPr>
          <p:cNvPr id="1028" name="Picture 4" descr="http://imgick.mlive.com/home/mlive-media/width620/img/grandrapidspress/photo/2013/04/12593257-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79" y="978547"/>
            <a:ext cx="3619500" cy="25812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pbs.twimg.com/media/ByA3oG4IMAADN1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599" y="3346197"/>
            <a:ext cx="3961679" cy="297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182999"/>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9788" y="0"/>
            <a:ext cx="10515600" cy="1104644"/>
          </a:xfrm>
        </p:spPr>
        <p:txBody>
          <a:bodyPr/>
          <a:lstStyle/>
          <a:p>
            <a:pPr algn="ctr"/>
            <a:r>
              <a:rPr lang="en-US" altLang="en-US" dirty="0" smtClean="0">
                <a:solidFill>
                  <a:srgbClr val="B2197F"/>
                </a:solidFill>
              </a:rPr>
              <a:t>Child Care and Emergencies </a:t>
            </a:r>
          </a:p>
        </p:txBody>
      </p:sp>
      <p:sp>
        <p:nvSpPr>
          <p:cNvPr id="12294" name="Content Placeholder 5"/>
          <p:cNvSpPr>
            <a:spLocks noGrp="1"/>
          </p:cNvSpPr>
          <p:nvPr>
            <p:ph sz="quarter" idx="4"/>
          </p:nvPr>
        </p:nvSpPr>
        <p:spPr>
          <a:xfrm>
            <a:off x="5584824" y="1226882"/>
            <a:ext cx="6607176" cy="4823613"/>
          </a:xfrm>
        </p:spPr>
        <p:txBody>
          <a:bodyPr/>
          <a:lstStyle/>
          <a:p>
            <a:pPr marL="0" indent="0">
              <a:buNone/>
            </a:pPr>
            <a:r>
              <a:rPr lang="en-US" altLang="en-US" dirty="0" smtClean="0">
                <a:solidFill>
                  <a:srgbClr val="2584DF"/>
                </a:solidFill>
              </a:rPr>
              <a:t>Caring </a:t>
            </a:r>
            <a:r>
              <a:rPr lang="en-US" altLang="en-US" dirty="0">
                <a:solidFill>
                  <a:srgbClr val="2584DF"/>
                </a:solidFill>
              </a:rPr>
              <a:t>for children is a big responsibility under “normal” conditions. However, when something out of control happens, such as a natural disaster, caring for children becomes an even greater </a:t>
            </a:r>
            <a:r>
              <a:rPr lang="en-US" altLang="en-US" dirty="0" smtClean="0">
                <a:solidFill>
                  <a:srgbClr val="2584DF"/>
                </a:solidFill>
              </a:rPr>
              <a:t>responsibility.</a:t>
            </a:r>
          </a:p>
          <a:p>
            <a:pPr marL="0" indent="0">
              <a:buNone/>
            </a:pPr>
            <a:endParaRPr lang="en-US" altLang="en-US" dirty="0">
              <a:solidFill>
                <a:srgbClr val="2584DF"/>
              </a:solidFill>
            </a:endParaRPr>
          </a:p>
          <a:p>
            <a:pPr marL="0" indent="0">
              <a:buNone/>
            </a:pPr>
            <a:r>
              <a:rPr lang="en-US" altLang="en-US" dirty="0" smtClean="0">
                <a:solidFill>
                  <a:srgbClr val="2584DF"/>
                </a:solidFill>
              </a:rPr>
              <a:t>The </a:t>
            </a:r>
            <a:r>
              <a:rPr lang="en-US" altLang="en-US" dirty="0">
                <a:solidFill>
                  <a:srgbClr val="2584DF"/>
                </a:solidFill>
              </a:rPr>
              <a:t>safety and well-being of children is a primary concern of child care providers. It takes a great deal of trust for parents to leave their children in child care, and when disasters occur, this trust takes on a new dimension. </a:t>
            </a: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chemeClr val="bg1"/>
                </a:solidFill>
              </a:rPr>
              <a:t>Copyright Child Care Aware® of America.</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305" r="21801"/>
          <a:stretch/>
        </p:blipFill>
        <p:spPr>
          <a:xfrm>
            <a:off x="266700" y="1602587"/>
            <a:ext cx="4572000" cy="4166133"/>
          </a:xfrm>
          <a:prstGeom prst="rect">
            <a:avLst/>
          </a:prstGeom>
        </p:spPr>
      </p:pic>
    </p:spTree>
    <p:extLst>
      <p:ext uri="{BB962C8B-B14F-4D97-AF65-F5344CB8AC3E}">
        <p14:creationId xmlns:p14="http://schemas.microsoft.com/office/powerpoint/2010/main" val="1846194160"/>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98425"/>
            <a:ext cx="10515600" cy="1325563"/>
          </a:xfrm>
        </p:spPr>
        <p:txBody>
          <a:bodyPr/>
          <a:lstStyle/>
          <a:p>
            <a:pPr algn="ctr"/>
            <a:r>
              <a:rPr lang="en-US" altLang="en-US" dirty="0" smtClean="0">
                <a:solidFill>
                  <a:srgbClr val="B2197F"/>
                </a:solidFill>
              </a:rPr>
              <a:t>Child Care Recovery &amp; Resiliency</a:t>
            </a:r>
          </a:p>
        </p:txBody>
      </p:sp>
      <p:sp>
        <p:nvSpPr>
          <p:cNvPr id="12292" name="Content Placeholder 3"/>
          <p:cNvSpPr>
            <a:spLocks noGrp="1"/>
          </p:cNvSpPr>
          <p:nvPr>
            <p:ph sz="half" idx="2"/>
          </p:nvPr>
        </p:nvSpPr>
        <p:spPr>
          <a:xfrm>
            <a:off x="365061" y="1744600"/>
            <a:ext cx="5502339" cy="3684588"/>
          </a:xfrm>
        </p:spPr>
        <p:txBody>
          <a:bodyPr/>
          <a:lstStyle/>
          <a:p>
            <a:pPr marL="0" indent="0">
              <a:buNone/>
            </a:pPr>
            <a:r>
              <a:rPr lang="en-US" altLang="en-US" dirty="0" smtClean="0">
                <a:solidFill>
                  <a:srgbClr val="2584DF"/>
                </a:solidFill>
              </a:rPr>
              <a:t>Access to </a:t>
            </a:r>
            <a:r>
              <a:rPr lang="en-US" altLang="en-US" dirty="0">
                <a:solidFill>
                  <a:srgbClr val="2584DF"/>
                </a:solidFill>
              </a:rPr>
              <a:t>child care is a prerequisite for many before they can return to </a:t>
            </a:r>
            <a:r>
              <a:rPr lang="en-US" altLang="en-US" dirty="0" smtClean="0">
                <a:solidFill>
                  <a:srgbClr val="2584DF"/>
                </a:solidFill>
              </a:rPr>
              <a:t>work.</a:t>
            </a:r>
          </a:p>
          <a:p>
            <a:pPr marL="0" indent="0">
              <a:buNone/>
            </a:pPr>
            <a:endParaRPr lang="en-US" altLang="en-US" dirty="0" smtClean="0">
              <a:solidFill>
                <a:srgbClr val="2584DF"/>
              </a:solidFill>
            </a:endParaRPr>
          </a:p>
          <a:p>
            <a:pPr marL="0" indent="0">
              <a:buNone/>
            </a:pPr>
            <a:r>
              <a:rPr lang="en-US" altLang="en-US" dirty="0" smtClean="0">
                <a:solidFill>
                  <a:srgbClr val="2584DF"/>
                </a:solidFill>
              </a:rPr>
              <a:t>Communities </a:t>
            </a:r>
            <a:r>
              <a:rPr lang="en-US" altLang="en-US" dirty="0">
                <a:solidFill>
                  <a:srgbClr val="2584DF"/>
                </a:solidFill>
              </a:rPr>
              <a:t>that ensure the availability of continued child care services during and in the aftermath of a disaster can expedite reopening businesses and reestablishing essential services. </a:t>
            </a:r>
            <a:endParaRPr lang="en-US" altLang="en-US" dirty="0" smtClean="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chemeClr val="bg1"/>
                </a:solidFill>
              </a:rPr>
              <a:t>Copyright Child Care Aware® of America.</a:t>
            </a:r>
          </a:p>
        </p:txBody>
      </p:sp>
      <p:pic>
        <p:nvPicPr>
          <p:cNvPr id="2" name="Picture 1"/>
          <p:cNvPicPr>
            <a:picLocks noChangeAspect="1"/>
          </p:cNvPicPr>
          <p:nvPr/>
        </p:nvPicPr>
        <p:blipFill>
          <a:blip r:embed="rId3"/>
          <a:stretch>
            <a:fillRect/>
          </a:stretch>
        </p:blipFill>
        <p:spPr>
          <a:xfrm>
            <a:off x="7553197" y="1754124"/>
            <a:ext cx="4461003" cy="4461003"/>
          </a:xfrm>
          <a:prstGeom prst="rect">
            <a:avLst/>
          </a:prstGeom>
        </p:spPr>
      </p:pic>
      <p:pic>
        <p:nvPicPr>
          <p:cNvPr id="14" name="Picture 13"/>
          <p:cNvPicPr>
            <a:picLocks noChangeAspect="1"/>
          </p:cNvPicPr>
          <p:nvPr/>
        </p:nvPicPr>
        <p:blipFill>
          <a:blip r:embed="rId4"/>
          <a:stretch>
            <a:fillRect/>
          </a:stretch>
        </p:blipFill>
        <p:spPr>
          <a:xfrm>
            <a:off x="7494331" y="1712784"/>
            <a:ext cx="4543682" cy="4543682"/>
          </a:xfrm>
          <a:prstGeom prst="rect">
            <a:avLst/>
          </a:prstGeom>
        </p:spPr>
      </p:pic>
    </p:spTree>
    <p:extLst>
      <p:ext uri="{BB962C8B-B14F-4D97-AF65-F5344CB8AC3E}">
        <p14:creationId xmlns:p14="http://schemas.microsoft.com/office/powerpoint/2010/main" val="3844461280"/>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188913"/>
            <a:ext cx="10515600" cy="928688"/>
          </a:xfrm>
        </p:spPr>
        <p:txBody>
          <a:bodyPr/>
          <a:lstStyle/>
          <a:p>
            <a:pPr algn="ctr"/>
            <a:r>
              <a:rPr lang="en-US" altLang="en-US" dirty="0">
                <a:solidFill>
                  <a:srgbClr val="B2197F"/>
                </a:solidFill>
              </a:rPr>
              <a:t>Child Care Recovery &amp; Resiliency</a:t>
            </a:r>
            <a:endParaRPr lang="en-US" altLang="en-US" dirty="0" smtClean="0">
              <a:solidFill>
                <a:srgbClr val="B2197F"/>
              </a:solidFill>
            </a:endParaRPr>
          </a:p>
        </p:txBody>
      </p:sp>
      <p:sp>
        <p:nvSpPr>
          <p:cNvPr id="12292" name="Content Placeholder 3"/>
          <p:cNvSpPr>
            <a:spLocks noGrp="1"/>
          </p:cNvSpPr>
          <p:nvPr>
            <p:ph sz="half" idx="2"/>
          </p:nvPr>
        </p:nvSpPr>
        <p:spPr>
          <a:xfrm>
            <a:off x="669861" y="1514475"/>
            <a:ext cx="5157787" cy="3684588"/>
          </a:xfrm>
        </p:spPr>
        <p:txBody>
          <a:bodyPr/>
          <a:lstStyle/>
          <a:p>
            <a:pPr marL="0" indent="0">
              <a:buNone/>
            </a:pPr>
            <a:r>
              <a:rPr lang="en-US" altLang="en-US" dirty="0" smtClean="0">
                <a:solidFill>
                  <a:srgbClr val="2584DF"/>
                </a:solidFill>
              </a:rPr>
              <a:t>Prompt restoration of child care services allows </a:t>
            </a:r>
            <a:r>
              <a:rPr lang="en-US" altLang="en-US" dirty="0">
                <a:solidFill>
                  <a:srgbClr val="2584DF"/>
                </a:solidFill>
              </a:rPr>
              <a:t>first responders to return to work more quickly, without delaying to find a new source for child care. </a:t>
            </a:r>
            <a:endParaRPr lang="en-US" altLang="en-US" dirty="0" smtClean="0">
              <a:solidFill>
                <a:srgbClr val="2584DF"/>
              </a:solidFill>
            </a:endParaRPr>
          </a:p>
          <a:p>
            <a:pPr marL="0" indent="0">
              <a:buNone/>
            </a:pPr>
            <a:endParaRPr lang="en-US" altLang="en-US" dirty="0">
              <a:solidFill>
                <a:srgbClr val="2584DF"/>
              </a:solidFill>
            </a:endParaRPr>
          </a:p>
          <a:p>
            <a:pPr marL="0" indent="0">
              <a:buNone/>
            </a:pPr>
            <a:r>
              <a:rPr lang="en-US" altLang="en-US" dirty="0" smtClean="0">
                <a:solidFill>
                  <a:srgbClr val="2584DF"/>
                </a:solidFill>
              </a:rPr>
              <a:t>This </a:t>
            </a:r>
            <a:r>
              <a:rPr lang="en-US" altLang="en-US" dirty="0">
                <a:solidFill>
                  <a:srgbClr val="2584DF"/>
                </a:solidFill>
              </a:rPr>
              <a:t>further provides a benefit to children, as they can return to a normal schedule and become reunited with their peers, thus restoring stability and familiarity. </a:t>
            </a:r>
            <a:endParaRPr lang="en-US" altLang="en-US" dirty="0" smtClean="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chemeClr val="bg1"/>
                </a:solidFill>
              </a:rPr>
              <a:t>Copyright Child Care Aware® of America.</a:t>
            </a:r>
          </a:p>
        </p:txBody>
      </p:sp>
      <p:pic>
        <p:nvPicPr>
          <p:cNvPr id="2" name="Picture 1"/>
          <p:cNvPicPr>
            <a:picLocks noChangeAspect="1"/>
          </p:cNvPicPr>
          <p:nvPr/>
        </p:nvPicPr>
        <p:blipFill>
          <a:blip r:embed="rId3"/>
          <a:stretch>
            <a:fillRect/>
          </a:stretch>
        </p:blipFill>
        <p:spPr>
          <a:xfrm>
            <a:off x="7226301" y="1427228"/>
            <a:ext cx="4787900" cy="4787900"/>
          </a:xfrm>
          <a:prstGeom prst="rect">
            <a:avLst/>
          </a:prstGeom>
        </p:spPr>
      </p:pic>
    </p:spTree>
    <p:extLst>
      <p:ext uri="{BB962C8B-B14F-4D97-AF65-F5344CB8AC3E}">
        <p14:creationId xmlns:p14="http://schemas.microsoft.com/office/powerpoint/2010/main" val="1773636251"/>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98425"/>
            <a:ext cx="10515600" cy="1181101"/>
          </a:xfrm>
        </p:spPr>
        <p:txBody>
          <a:bodyPr/>
          <a:lstStyle/>
          <a:p>
            <a:pPr algn="ctr"/>
            <a:r>
              <a:rPr lang="en-US" altLang="en-US" dirty="0">
                <a:solidFill>
                  <a:srgbClr val="B2197F"/>
                </a:solidFill>
              </a:rPr>
              <a:t>Child Care Recovery &amp; Resiliency</a:t>
            </a:r>
            <a:endParaRPr lang="en-US" altLang="en-US" dirty="0" smtClean="0">
              <a:solidFill>
                <a:srgbClr val="B2197F"/>
              </a:solidFill>
            </a:endParaRPr>
          </a:p>
        </p:txBody>
      </p:sp>
      <p:sp>
        <p:nvSpPr>
          <p:cNvPr id="12292" name="Content Placeholder 3"/>
          <p:cNvSpPr>
            <a:spLocks noGrp="1"/>
          </p:cNvSpPr>
          <p:nvPr>
            <p:ph sz="half" idx="2"/>
          </p:nvPr>
        </p:nvSpPr>
        <p:spPr>
          <a:xfrm>
            <a:off x="301561" y="1928750"/>
            <a:ext cx="5692839" cy="3684588"/>
          </a:xfrm>
        </p:spPr>
        <p:txBody>
          <a:bodyPr/>
          <a:lstStyle/>
          <a:p>
            <a:pPr marL="0" indent="0">
              <a:buNone/>
            </a:pPr>
            <a:r>
              <a:rPr lang="en-US" altLang="en-US" dirty="0">
                <a:solidFill>
                  <a:srgbClr val="2584DF"/>
                </a:solidFill>
              </a:rPr>
              <a:t>A review of state Child Care and Development Fund plans revealed that in FY 2014 and 2015, only 19 of the 51 states addressed restoring or rebuilding child care facilities and infrastructure after a disaster in their emergency preparedness plans. </a:t>
            </a:r>
            <a:endParaRPr lang="en-US" altLang="en-US" dirty="0" smtClean="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chemeClr val="bg1"/>
                </a:solidFill>
              </a:rPr>
              <a:t>Copyright Child Care Aware® of America.</a:t>
            </a:r>
          </a:p>
        </p:txBody>
      </p:sp>
      <p:pic>
        <p:nvPicPr>
          <p:cNvPr id="8" name="Picture 7"/>
          <p:cNvPicPr>
            <a:picLocks noChangeAspect="1"/>
          </p:cNvPicPr>
          <p:nvPr/>
        </p:nvPicPr>
        <p:blipFill>
          <a:blip r:embed="rId3"/>
          <a:stretch>
            <a:fillRect/>
          </a:stretch>
        </p:blipFill>
        <p:spPr>
          <a:xfrm>
            <a:off x="7153276" y="1501776"/>
            <a:ext cx="4632324" cy="4632324"/>
          </a:xfrm>
          <a:prstGeom prst="rect">
            <a:avLst/>
          </a:prstGeom>
        </p:spPr>
      </p:pic>
    </p:spTree>
    <p:extLst>
      <p:ext uri="{BB962C8B-B14F-4D97-AF65-F5344CB8AC3E}">
        <p14:creationId xmlns:p14="http://schemas.microsoft.com/office/powerpoint/2010/main" val="822685032"/>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11113"/>
            <a:ext cx="10515600" cy="1109661"/>
          </a:xfrm>
        </p:spPr>
        <p:txBody>
          <a:bodyPr/>
          <a:lstStyle/>
          <a:p>
            <a:pPr algn="ctr"/>
            <a:r>
              <a:rPr lang="en-US" altLang="en-US" dirty="0" smtClean="0">
                <a:solidFill>
                  <a:srgbClr val="B2197F"/>
                </a:solidFill>
              </a:rPr>
              <a:t>Preparedness Perceptions</a:t>
            </a:r>
          </a:p>
        </p:txBody>
      </p:sp>
      <p:sp>
        <p:nvSpPr>
          <p:cNvPr id="12292" name="Content Placeholder 3"/>
          <p:cNvSpPr>
            <a:spLocks noGrp="1"/>
          </p:cNvSpPr>
          <p:nvPr>
            <p:ph sz="half" idx="2"/>
          </p:nvPr>
        </p:nvSpPr>
        <p:spPr>
          <a:xfrm>
            <a:off x="428626" y="1289048"/>
            <a:ext cx="5157787" cy="3684588"/>
          </a:xfrm>
        </p:spPr>
        <p:txBody>
          <a:bodyPr/>
          <a:lstStyle/>
          <a:p>
            <a:pPr marL="0" indent="0">
              <a:buNone/>
            </a:pPr>
            <a:r>
              <a:rPr lang="en-US" altLang="en-US" sz="2400" dirty="0">
                <a:solidFill>
                  <a:srgbClr val="2584DF"/>
                </a:solidFill>
              </a:rPr>
              <a:t>Nearly two thirds (65%) </a:t>
            </a:r>
            <a:r>
              <a:rPr lang="en-US" altLang="en-US" sz="2400" dirty="0" smtClean="0">
                <a:solidFill>
                  <a:srgbClr val="2584DF"/>
                </a:solidFill>
              </a:rPr>
              <a:t>of American </a:t>
            </a:r>
            <a:r>
              <a:rPr lang="en-US" altLang="en-US" sz="2400" dirty="0">
                <a:solidFill>
                  <a:srgbClr val="2584DF"/>
                </a:solidFill>
              </a:rPr>
              <a:t>households do not have adequate plans for a disaster or have no plans at </a:t>
            </a:r>
            <a:r>
              <a:rPr lang="en-US" altLang="en-US" sz="2400" dirty="0" smtClean="0">
                <a:solidFill>
                  <a:srgbClr val="2584DF"/>
                </a:solidFill>
              </a:rPr>
              <a:t>all</a:t>
            </a:r>
          </a:p>
          <a:p>
            <a:pPr marL="0" indent="0">
              <a:buNone/>
            </a:pPr>
            <a:endParaRPr lang="en-US" altLang="en-US" sz="2400" dirty="0">
              <a:solidFill>
                <a:srgbClr val="2584DF"/>
              </a:solidFill>
            </a:endParaRPr>
          </a:p>
          <a:p>
            <a:pPr marL="0" indent="0">
              <a:buNone/>
            </a:pPr>
            <a:r>
              <a:rPr lang="en-US" altLang="en-US" sz="2400" dirty="0" smtClean="0">
                <a:solidFill>
                  <a:srgbClr val="2584DF"/>
                </a:solidFill>
              </a:rPr>
              <a:t>41</a:t>
            </a:r>
            <a:r>
              <a:rPr lang="en-US" altLang="en-US" sz="2400" dirty="0">
                <a:solidFill>
                  <a:srgbClr val="2584DF"/>
                </a:solidFill>
              </a:rPr>
              <a:t>% </a:t>
            </a:r>
            <a:r>
              <a:rPr lang="en-US" altLang="en-US" sz="2400" dirty="0" smtClean="0">
                <a:solidFill>
                  <a:srgbClr val="2584DF"/>
                </a:solidFill>
              </a:rPr>
              <a:t>of Americans are </a:t>
            </a:r>
            <a:r>
              <a:rPr lang="en-US" altLang="en-US" sz="2400" dirty="0">
                <a:solidFill>
                  <a:srgbClr val="2584DF"/>
                </a:solidFill>
              </a:rPr>
              <a:t>not confident that their community has adequate plans in place for a disaster that occurs </a:t>
            </a:r>
            <a:r>
              <a:rPr lang="en-US" altLang="en-US" sz="2400" dirty="0" smtClean="0">
                <a:solidFill>
                  <a:srgbClr val="2584DF"/>
                </a:solidFill>
              </a:rPr>
              <a:t>with no </a:t>
            </a:r>
            <a:r>
              <a:rPr lang="en-US" altLang="en-US" sz="2400" dirty="0">
                <a:solidFill>
                  <a:srgbClr val="2584DF"/>
                </a:solidFill>
              </a:rPr>
              <a:t>warning and 37% are not confident in their community’s ability to meet the needs of children </a:t>
            </a:r>
            <a:r>
              <a:rPr lang="en-US" altLang="en-US" sz="2400" dirty="0" smtClean="0">
                <a:solidFill>
                  <a:srgbClr val="2584DF"/>
                </a:solidFill>
              </a:rPr>
              <a:t>during disasters</a:t>
            </a:r>
            <a:r>
              <a:rPr lang="en-US" altLang="en-US" sz="2400" dirty="0">
                <a:solidFill>
                  <a:srgbClr val="2584DF"/>
                </a:solidFill>
              </a:rPr>
              <a:t>.</a:t>
            </a:r>
            <a:endParaRPr lang="en-US" altLang="en-US" sz="2400" dirty="0" smtClean="0">
              <a:solidFill>
                <a:srgbClr val="2584DF"/>
              </a:solidFill>
            </a:endParaRPr>
          </a:p>
          <a:p>
            <a:pPr marL="0" indent="0">
              <a:buNone/>
            </a:pPr>
            <a:endParaRPr lang="en-US" altLang="en-US" sz="2400" dirty="0">
              <a:solidFill>
                <a:srgbClr val="2584DF"/>
              </a:solidFill>
            </a:endParaRPr>
          </a:p>
          <a:p>
            <a:pPr marL="0" indent="0">
              <a:buNone/>
            </a:pPr>
            <a:r>
              <a:rPr lang="en-US" altLang="en-US" sz="2400" dirty="0" smtClean="0">
                <a:solidFill>
                  <a:srgbClr val="2584DF"/>
                </a:solidFill>
              </a:rPr>
              <a:t> </a:t>
            </a:r>
            <a:endParaRPr lang="en-US" altLang="en-US" sz="2400" dirty="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sp>
        <p:nvSpPr>
          <p:cNvPr id="2" name="Content Placeholder 1"/>
          <p:cNvSpPr>
            <a:spLocks noGrp="1"/>
          </p:cNvSpPr>
          <p:nvPr>
            <p:ph sz="quarter" idx="4"/>
          </p:nvPr>
        </p:nvSpPr>
        <p:spPr>
          <a:xfrm>
            <a:off x="0" y="5575300"/>
            <a:ext cx="12192000" cy="858838"/>
          </a:xfrm>
        </p:spPr>
        <p:txBody>
          <a:bodyPr/>
          <a:lstStyle/>
          <a:p>
            <a:pPr marL="0" indent="0">
              <a:buNone/>
            </a:pPr>
            <a:r>
              <a:rPr lang="en-US" sz="1800" dirty="0">
                <a:solidFill>
                  <a:srgbClr val="2584DF"/>
                </a:solidFill>
              </a:rPr>
              <a:t>“Children in Disasters: Do Americans Feel Prepared? A National Survey.” </a:t>
            </a:r>
            <a:r>
              <a:rPr lang="en-US" sz="1800" dirty="0" err="1">
                <a:solidFill>
                  <a:srgbClr val="2584DF"/>
                </a:solidFill>
              </a:rPr>
              <a:t>Elisaveta</a:t>
            </a:r>
            <a:r>
              <a:rPr lang="en-US" sz="1800" dirty="0">
                <a:solidFill>
                  <a:srgbClr val="2584DF"/>
                </a:solidFill>
              </a:rPr>
              <a:t> </a:t>
            </a:r>
            <a:r>
              <a:rPr lang="en-US" sz="1800" dirty="0" err="1">
                <a:solidFill>
                  <a:srgbClr val="2584DF"/>
                </a:solidFill>
              </a:rPr>
              <a:t>Petkova</a:t>
            </a:r>
            <a:r>
              <a:rPr lang="en-US" sz="1800" dirty="0">
                <a:solidFill>
                  <a:srgbClr val="2584DF"/>
                </a:solidFill>
              </a:rPr>
              <a:t>, Jeff </a:t>
            </a:r>
            <a:r>
              <a:rPr lang="en-US" sz="1800" dirty="0" err="1" smtClean="0">
                <a:solidFill>
                  <a:srgbClr val="2584DF"/>
                </a:solidFill>
              </a:rPr>
              <a:t>Schlegelmilch</a:t>
            </a:r>
            <a:r>
              <a:rPr lang="en-US" sz="1800" dirty="0" smtClean="0">
                <a:solidFill>
                  <a:srgbClr val="2584DF"/>
                </a:solidFill>
              </a:rPr>
              <a:t>, Jonathan </a:t>
            </a:r>
            <a:r>
              <a:rPr lang="en-US" sz="1800" dirty="0" err="1">
                <a:solidFill>
                  <a:srgbClr val="2584DF"/>
                </a:solidFill>
              </a:rPr>
              <a:t>Sury</a:t>
            </a:r>
            <a:r>
              <a:rPr lang="en-US" sz="1800" dirty="0">
                <a:solidFill>
                  <a:srgbClr val="2584DF"/>
                </a:solidFill>
              </a:rPr>
              <a:t>, Tom Chandler, Cynthia Herrera, </a:t>
            </a:r>
            <a:r>
              <a:rPr lang="en-US" sz="1800" dirty="0" err="1">
                <a:solidFill>
                  <a:srgbClr val="2584DF"/>
                </a:solidFill>
              </a:rPr>
              <a:t>Shwetha</a:t>
            </a:r>
            <a:r>
              <a:rPr lang="en-US" sz="1800" dirty="0">
                <a:solidFill>
                  <a:srgbClr val="2584DF"/>
                </a:solidFill>
              </a:rPr>
              <a:t> </a:t>
            </a:r>
            <a:r>
              <a:rPr lang="en-US" sz="1800" dirty="0" err="1">
                <a:solidFill>
                  <a:srgbClr val="2584DF"/>
                </a:solidFill>
              </a:rPr>
              <a:t>Bhaskar</a:t>
            </a:r>
            <a:r>
              <a:rPr lang="en-US" sz="1800" dirty="0">
                <a:solidFill>
                  <a:srgbClr val="2584DF"/>
                </a:solidFill>
              </a:rPr>
              <a:t>, Erin </a:t>
            </a:r>
            <a:r>
              <a:rPr lang="en-US" sz="1800" dirty="0" err="1">
                <a:solidFill>
                  <a:srgbClr val="2584DF"/>
                </a:solidFill>
              </a:rPr>
              <a:t>Sehnert</a:t>
            </a:r>
            <a:r>
              <a:rPr lang="en-US" sz="1800" dirty="0">
                <a:solidFill>
                  <a:srgbClr val="2584DF"/>
                </a:solidFill>
              </a:rPr>
              <a:t>, Stephanie Martinez, Sabine Marx, </a:t>
            </a:r>
            <a:r>
              <a:rPr lang="en-US" sz="1800" dirty="0" smtClean="0">
                <a:solidFill>
                  <a:srgbClr val="2584DF"/>
                </a:solidFill>
              </a:rPr>
              <a:t>Irwin </a:t>
            </a:r>
            <a:r>
              <a:rPr lang="en-US" sz="1800" dirty="0" err="1" smtClean="0">
                <a:solidFill>
                  <a:srgbClr val="2584DF"/>
                </a:solidFill>
              </a:rPr>
              <a:t>Redlener</a:t>
            </a:r>
            <a:r>
              <a:rPr lang="en-US" sz="1800" dirty="0">
                <a:solidFill>
                  <a:srgbClr val="2584DF"/>
                </a:solidFill>
              </a:rPr>
              <a:t>. National Center for Disaster Preparedness at Columbia University’s Earth Institute, Research Brief 2016_1</a:t>
            </a:r>
            <a:r>
              <a:rPr lang="en-US" sz="1800" dirty="0" smtClean="0">
                <a:solidFill>
                  <a:srgbClr val="2584DF"/>
                </a:solidFill>
              </a:rPr>
              <a:t>. (</a:t>
            </a:r>
            <a:r>
              <a:rPr lang="en-US" sz="1800" dirty="0">
                <a:solidFill>
                  <a:srgbClr val="2584DF"/>
                </a:solidFill>
              </a:rPr>
              <a:t>Release date 9 February 2016</a:t>
            </a:r>
            <a:r>
              <a:rPr lang="en-US" sz="1800" dirty="0" smtClean="0">
                <a:solidFill>
                  <a:srgbClr val="2584DF"/>
                </a:solidFill>
              </a:rPr>
              <a:t>)</a:t>
            </a:r>
            <a:endParaRPr lang="en-US" sz="1800" dirty="0">
              <a:solidFill>
                <a:srgbClr val="2584DF"/>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6700" y="1467452"/>
            <a:ext cx="5010364" cy="3327779"/>
          </a:xfrm>
          <a:prstGeom prst="rect">
            <a:avLst/>
          </a:prstGeom>
        </p:spPr>
      </p:pic>
    </p:spTree>
    <p:extLst>
      <p:ext uri="{BB962C8B-B14F-4D97-AF65-F5344CB8AC3E}">
        <p14:creationId xmlns:p14="http://schemas.microsoft.com/office/powerpoint/2010/main" val="2374561055"/>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11113"/>
            <a:ext cx="10515600" cy="1109661"/>
          </a:xfrm>
        </p:spPr>
        <p:txBody>
          <a:bodyPr/>
          <a:lstStyle/>
          <a:p>
            <a:pPr algn="ctr"/>
            <a:r>
              <a:rPr lang="en-US" altLang="en-US" dirty="0">
                <a:solidFill>
                  <a:srgbClr val="B2197F"/>
                </a:solidFill>
              </a:rPr>
              <a:t>Preparedness Perceptions</a:t>
            </a:r>
            <a:endParaRPr lang="en-US" altLang="en-US" dirty="0" smtClean="0">
              <a:solidFill>
                <a:srgbClr val="B2197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sp>
        <p:nvSpPr>
          <p:cNvPr id="2" name="Content Placeholder 1"/>
          <p:cNvSpPr>
            <a:spLocks noGrp="1"/>
          </p:cNvSpPr>
          <p:nvPr>
            <p:ph sz="quarter" idx="4"/>
          </p:nvPr>
        </p:nvSpPr>
        <p:spPr>
          <a:xfrm>
            <a:off x="0" y="5575300"/>
            <a:ext cx="12192000" cy="858838"/>
          </a:xfrm>
        </p:spPr>
        <p:txBody>
          <a:bodyPr/>
          <a:lstStyle/>
          <a:p>
            <a:pPr marL="0" indent="0">
              <a:buNone/>
            </a:pPr>
            <a:r>
              <a:rPr lang="en-US" sz="1800" dirty="0">
                <a:solidFill>
                  <a:srgbClr val="2584DF"/>
                </a:solidFill>
              </a:rPr>
              <a:t>“Children in Disasters: Do Americans Feel Prepared? A National Survey.” </a:t>
            </a:r>
            <a:r>
              <a:rPr lang="en-US" sz="1800" dirty="0" err="1">
                <a:solidFill>
                  <a:srgbClr val="2584DF"/>
                </a:solidFill>
              </a:rPr>
              <a:t>Elisaveta</a:t>
            </a:r>
            <a:r>
              <a:rPr lang="en-US" sz="1800" dirty="0">
                <a:solidFill>
                  <a:srgbClr val="2584DF"/>
                </a:solidFill>
              </a:rPr>
              <a:t> </a:t>
            </a:r>
            <a:r>
              <a:rPr lang="en-US" sz="1800" dirty="0" err="1">
                <a:solidFill>
                  <a:srgbClr val="2584DF"/>
                </a:solidFill>
              </a:rPr>
              <a:t>Petkova</a:t>
            </a:r>
            <a:r>
              <a:rPr lang="en-US" sz="1800" dirty="0">
                <a:solidFill>
                  <a:srgbClr val="2584DF"/>
                </a:solidFill>
              </a:rPr>
              <a:t>, Jeff </a:t>
            </a:r>
            <a:r>
              <a:rPr lang="en-US" sz="1800" dirty="0" err="1" smtClean="0">
                <a:solidFill>
                  <a:srgbClr val="2584DF"/>
                </a:solidFill>
              </a:rPr>
              <a:t>Schlegelmilch</a:t>
            </a:r>
            <a:r>
              <a:rPr lang="en-US" sz="1800" dirty="0" smtClean="0">
                <a:solidFill>
                  <a:srgbClr val="2584DF"/>
                </a:solidFill>
              </a:rPr>
              <a:t>, Jonathan </a:t>
            </a:r>
            <a:r>
              <a:rPr lang="en-US" sz="1800" dirty="0" err="1">
                <a:solidFill>
                  <a:srgbClr val="2584DF"/>
                </a:solidFill>
              </a:rPr>
              <a:t>Sury</a:t>
            </a:r>
            <a:r>
              <a:rPr lang="en-US" sz="1800" dirty="0">
                <a:solidFill>
                  <a:srgbClr val="2584DF"/>
                </a:solidFill>
              </a:rPr>
              <a:t>, Tom Chandler, Cynthia Herrera, </a:t>
            </a:r>
            <a:r>
              <a:rPr lang="en-US" sz="1800" dirty="0" err="1">
                <a:solidFill>
                  <a:srgbClr val="2584DF"/>
                </a:solidFill>
              </a:rPr>
              <a:t>Shwetha</a:t>
            </a:r>
            <a:r>
              <a:rPr lang="en-US" sz="1800" dirty="0">
                <a:solidFill>
                  <a:srgbClr val="2584DF"/>
                </a:solidFill>
              </a:rPr>
              <a:t> </a:t>
            </a:r>
            <a:r>
              <a:rPr lang="en-US" sz="1800" dirty="0" err="1">
                <a:solidFill>
                  <a:srgbClr val="2584DF"/>
                </a:solidFill>
              </a:rPr>
              <a:t>Bhaskar</a:t>
            </a:r>
            <a:r>
              <a:rPr lang="en-US" sz="1800" dirty="0">
                <a:solidFill>
                  <a:srgbClr val="2584DF"/>
                </a:solidFill>
              </a:rPr>
              <a:t>, Erin </a:t>
            </a:r>
            <a:r>
              <a:rPr lang="en-US" sz="1800" dirty="0" err="1">
                <a:solidFill>
                  <a:srgbClr val="2584DF"/>
                </a:solidFill>
              </a:rPr>
              <a:t>Sehnert</a:t>
            </a:r>
            <a:r>
              <a:rPr lang="en-US" sz="1800" dirty="0">
                <a:solidFill>
                  <a:srgbClr val="2584DF"/>
                </a:solidFill>
              </a:rPr>
              <a:t>, Stephanie Martinez, Sabine Marx, </a:t>
            </a:r>
            <a:r>
              <a:rPr lang="en-US" sz="1800" dirty="0" smtClean="0">
                <a:solidFill>
                  <a:srgbClr val="2584DF"/>
                </a:solidFill>
              </a:rPr>
              <a:t>Irwin </a:t>
            </a:r>
            <a:r>
              <a:rPr lang="en-US" sz="1800" dirty="0" err="1" smtClean="0">
                <a:solidFill>
                  <a:srgbClr val="2584DF"/>
                </a:solidFill>
              </a:rPr>
              <a:t>Redlener</a:t>
            </a:r>
            <a:r>
              <a:rPr lang="en-US" sz="1800" dirty="0">
                <a:solidFill>
                  <a:srgbClr val="2584DF"/>
                </a:solidFill>
              </a:rPr>
              <a:t>. National Center for Disaster Preparedness at Columbia University’s Earth Institute, Research Brief 2016_1</a:t>
            </a:r>
            <a:r>
              <a:rPr lang="en-US" sz="1800" dirty="0" smtClean="0">
                <a:solidFill>
                  <a:srgbClr val="2584DF"/>
                </a:solidFill>
              </a:rPr>
              <a:t>. (</a:t>
            </a:r>
            <a:r>
              <a:rPr lang="en-US" sz="1800" dirty="0">
                <a:solidFill>
                  <a:srgbClr val="2584DF"/>
                </a:solidFill>
              </a:rPr>
              <a:t>Release date 9 February 2016</a:t>
            </a:r>
            <a:r>
              <a:rPr lang="en-US" sz="1800" dirty="0" smtClean="0">
                <a:solidFill>
                  <a:srgbClr val="2584DF"/>
                </a:solidFill>
              </a:rPr>
              <a:t>)</a:t>
            </a:r>
            <a:endParaRPr lang="en-US" sz="1800" dirty="0">
              <a:solidFill>
                <a:srgbClr val="2584DF"/>
              </a:solidFill>
            </a:endParaRPr>
          </a:p>
        </p:txBody>
      </p:sp>
      <p:sp>
        <p:nvSpPr>
          <p:cNvPr id="7" name="Content Placeholder 3"/>
          <p:cNvSpPr txBox="1">
            <a:spLocks/>
          </p:cNvSpPr>
          <p:nvPr/>
        </p:nvSpPr>
        <p:spPr bwMode="auto">
          <a:xfrm>
            <a:off x="7505700" y="1708148"/>
            <a:ext cx="4457700" cy="370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400" dirty="0">
                <a:solidFill>
                  <a:srgbClr val="2584DF"/>
                </a:solidFill>
              </a:rPr>
              <a:t>Over a third of American households with children (35%) are not familiar with their child’s </a:t>
            </a:r>
            <a:r>
              <a:rPr lang="en-US" altLang="en-US" sz="2400" dirty="0" smtClean="0">
                <a:solidFill>
                  <a:srgbClr val="2584DF"/>
                </a:solidFill>
              </a:rPr>
              <a:t>school evacuation </a:t>
            </a:r>
            <a:r>
              <a:rPr lang="en-US" altLang="en-US" sz="2400" dirty="0">
                <a:solidFill>
                  <a:srgbClr val="2584DF"/>
                </a:solidFill>
              </a:rPr>
              <a:t>and emergency plans, and even more (41%) do not know to what location their children </a:t>
            </a:r>
            <a:r>
              <a:rPr lang="en-US" altLang="en-US" sz="2400" dirty="0" smtClean="0">
                <a:solidFill>
                  <a:srgbClr val="2584DF"/>
                </a:solidFill>
              </a:rPr>
              <a:t>would be </a:t>
            </a:r>
            <a:r>
              <a:rPr lang="en-US" altLang="en-US" sz="2400" dirty="0">
                <a:solidFill>
                  <a:srgbClr val="2584DF"/>
                </a:solidFill>
              </a:rPr>
              <a:t>evacuated to during a disaster.</a:t>
            </a:r>
            <a:endParaRPr lang="en-US" altLang="en-US" sz="2400" dirty="0" smtClean="0">
              <a:solidFill>
                <a:srgbClr val="2584DF"/>
              </a:solidFill>
            </a:endParaRPr>
          </a:p>
          <a:p>
            <a:pPr marL="0" indent="0">
              <a:buNone/>
            </a:pPr>
            <a:r>
              <a:rPr lang="en-US" altLang="en-US" sz="2400" dirty="0">
                <a:solidFill>
                  <a:srgbClr val="2584DF"/>
                </a:solidFill>
              </a:rPr>
              <a:t> </a:t>
            </a:r>
          </a:p>
        </p:txBody>
      </p:sp>
      <p:pic>
        <p:nvPicPr>
          <p:cNvPr id="4" name="Picture 3"/>
          <p:cNvPicPr>
            <a:picLocks noChangeAspect="1"/>
          </p:cNvPicPr>
          <p:nvPr/>
        </p:nvPicPr>
        <p:blipFill rotWithShape="1">
          <a:blip r:embed="rId3"/>
          <a:srcRect l="61146" t="23437" r="16770" b="39193"/>
          <a:stretch/>
        </p:blipFill>
        <p:spPr>
          <a:xfrm>
            <a:off x="317500" y="988878"/>
            <a:ext cx="6718300" cy="4547528"/>
          </a:xfrm>
          <a:prstGeom prst="rect">
            <a:avLst/>
          </a:prstGeom>
        </p:spPr>
      </p:pic>
    </p:spTree>
    <p:extLst>
      <p:ext uri="{BB962C8B-B14F-4D97-AF65-F5344CB8AC3E}">
        <p14:creationId xmlns:p14="http://schemas.microsoft.com/office/powerpoint/2010/main" val="1942725329"/>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11113"/>
            <a:ext cx="10515600" cy="1109661"/>
          </a:xfrm>
        </p:spPr>
        <p:txBody>
          <a:bodyPr/>
          <a:lstStyle/>
          <a:p>
            <a:pPr algn="ctr"/>
            <a:r>
              <a:rPr lang="en-US" altLang="en-US" dirty="0">
                <a:solidFill>
                  <a:srgbClr val="B2197F"/>
                </a:solidFill>
              </a:rPr>
              <a:t>Preparedness Perceptions</a:t>
            </a:r>
            <a:endParaRPr lang="en-US" altLang="en-US" dirty="0" smtClean="0">
              <a:solidFill>
                <a:srgbClr val="B2197F"/>
              </a:solidFill>
            </a:endParaRPr>
          </a:p>
        </p:txBody>
      </p:sp>
      <p:sp>
        <p:nvSpPr>
          <p:cNvPr id="12292" name="Content Placeholder 3"/>
          <p:cNvSpPr>
            <a:spLocks noGrp="1"/>
          </p:cNvSpPr>
          <p:nvPr>
            <p:ph sz="half" idx="2"/>
          </p:nvPr>
        </p:nvSpPr>
        <p:spPr>
          <a:xfrm>
            <a:off x="115888" y="1327148"/>
            <a:ext cx="5157787" cy="3684588"/>
          </a:xfrm>
        </p:spPr>
        <p:txBody>
          <a:bodyPr/>
          <a:lstStyle/>
          <a:p>
            <a:pPr marL="0" indent="0">
              <a:buNone/>
            </a:pPr>
            <a:endParaRPr lang="en-US" altLang="en-US" sz="2400" dirty="0">
              <a:solidFill>
                <a:srgbClr val="2584DF"/>
              </a:solidFill>
            </a:endParaRPr>
          </a:p>
          <a:p>
            <a:pPr marL="0" indent="0">
              <a:buNone/>
            </a:pPr>
            <a:r>
              <a:rPr lang="en-US" altLang="en-US" sz="2400" dirty="0" smtClean="0">
                <a:solidFill>
                  <a:srgbClr val="2584DF"/>
                </a:solidFill>
              </a:rPr>
              <a:t> </a:t>
            </a:r>
            <a:endParaRPr lang="en-US" altLang="en-US" sz="2400" dirty="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sp>
        <p:nvSpPr>
          <p:cNvPr id="2" name="Content Placeholder 1"/>
          <p:cNvSpPr>
            <a:spLocks noGrp="1"/>
          </p:cNvSpPr>
          <p:nvPr>
            <p:ph sz="quarter" idx="4"/>
          </p:nvPr>
        </p:nvSpPr>
        <p:spPr>
          <a:xfrm>
            <a:off x="0" y="5575300"/>
            <a:ext cx="12192000" cy="858838"/>
          </a:xfrm>
        </p:spPr>
        <p:txBody>
          <a:bodyPr/>
          <a:lstStyle/>
          <a:p>
            <a:pPr marL="0" indent="0">
              <a:buNone/>
            </a:pPr>
            <a:r>
              <a:rPr lang="en-US" sz="1800" dirty="0" smtClean="0">
                <a:solidFill>
                  <a:srgbClr val="2584DF"/>
                </a:solidFill>
              </a:rPr>
              <a:t>“Children </a:t>
            </a:r>
            <a:r>
              <a:rPr lang="en-US" sz="1800" dirty="0">
                <a:solidFill>
                  <a:srgbClr val="2584DF"/>
                </a:solidFill>
              </a:rPr>
              <a:t>in Disasters: Do Americans Feel Prepared? A National Survey.” </a:t>
            </a:r>
            <a:r>
              <a:rPr lang="en-US" sz="1800" dirty="0" err="1">
                <a:solidFill>
                  <a:srgbClr val="2584DF"/>
                </a:solidFill>
              </a:rPr>
              <a:t>Elisaveta</a:t>
            </a:r>
            <a:r>
              <a:rPr lang="en-US" sz="1800" dirty="0">
                <a:solidFill>
                  <a:srgbClr val="2584DF"/>
                </a:solidFill>
              </a:rPr>
              <a:t> </a:t>
            </a:r>
            <a:r>
              <a:rPr lang="en-US" sz="1800" dirty="0" err="1">
                <a:solidFill>
                  <a:srgbClr val="2584DF"/>
                </a:solidFill>
              </a:rPr>
              <a:t>Petkova</a:t>
            </a:r>
            <a:r>
              <a:rPr lang="en-US" sz="1800" dirty="0">
                <a:solidFill>
                  <a:srgbClr val="2584DF"/>
                </a:solidFill>
              </a:rPr>
              <a:t>, Jeff </a:t>
            </a:r>
            <a:r>
              <a:rPr lang="en-US" sz="1800" dirty="0" err="1" smtClean="0">
                <a:solidFill>
                  <a:srgbClr val="2584DF"/>
                </a:solidFill>
              </a:rPr>
              <a:t>Schlegelmilch</a:t>
            </a:r>
            <a:r>
              <a:rPr lang="en-US" sz="1800" dirty="0" smtClean="0">
                <a:solidFill>
                  <a:srgbClr val="2584DF"/>
                </a:solidFill>
              </a:rPr>
              <a:t>, Jonathan </a:t>
            </a:r>
            <a:r>
              <a:rPr lang="en-US" sz="1800" dirty="0" err="1">
                <a:solidFill>
                  <a:srgbClr val="2584DF"/>
                </a:solidFill>
              </a:rPr>
              <a:t>Sury</a:t>
            </a:r>
            <a:r>
              <a:rPr lang="en-US" sz="1800" dirty="0">
                <a:solidFill>
                  <a:srgbClr val="2584DF"/>
                </a:solidFill>
              </a:rPr>
              <a:t>, Tom Chandler, Cynthia Herrera, </a:t>
            </a:r>
            <a:r>
              <a:rPr lang="en-US" sz="1800" dirty="0" err="1">
                <a:solidFill>
                  <a:srgbClr val="2584DF"/>
                </a:solidFill>
              </a:rPr>
              <a:t>Shwetha</a:t>
            </a:r>
            <a:r>
              <a:rPr lang="en-US" sz="1800" dirty="0">
                <a:solidFill>
                  <a:srgbClr val="2584DF"/>
                </a:solidFill>
              </a:rPr>
              <a:t> </a:t>
            </a:r>
            <a:r>
              <a:rPr lang="en-US" sz="1800" dirty="0" err="1">
                <a:solidFill>
                  <a:srgbClr val="2584DF"/>
                </a:solidFill>
              </a:rPr>
              <a:t>Bhaskar</a:t>
            </a:r>
            <a:r>
              <a:rPr lang="en-US" sz="1800" dirty="0">
                <a:solidFill>
                  <a:srgbClr val="2584DF"/>
                </a:solidFill>
              </a:rPr>
              <a:t>, Erin </a:t>
            </a:r>
            <a:r>
              <a:rPr lang="en-US" sz="1800" dirty="0" err="1">
                <a:solidFill>
                  <a:srgbClr val="2584DF"/>
                </a:solidFill>
              </a:rPr>
              <a:t>Sehnert</a:t>
            </a:r>
            <a:r>
              <a:rPr lang="en-US" sz="1800" dirty="0">
                <a:solidFill>
                  <a:srgbClr val="2584DF"/>
                </a:solidFill>
              </a:rPr>
              <a:t>, Stephanie Martinez, Sabine Marx, </a:t>
            </a:r>
            <a:r>
              <a:rPr lang="en-US" sz="1800" dirty="0" smtClean="0">
                <a:solidFill>
                  <a:srgbClr val="2584DF"/>
                </a:solidFill>
              </a:rPr>
              <a:t>Irwin </a:t>
            </a:r>
            <a:r>
              <a:rPr lang="en-US" sz="1800" dirty="0" err="1" smtClean="0">
                <a:solidFill>
                  <a:srgbClr val="2584DF"/>
                </a:solidFill>
              </a:rPr>
              <a:t>Redlener</a:t>
            </a:r>
            <a:r>
              <a:rPr lang="en-US" sz="1800" dirty="0">
                <a:solidFill>
                  <a:srgbClr val="2584DF"/>
                </a:solidFill>
              </a:rPr>
              <a:t>. National Center for Disaster Preparedness at Columbia University’s Earth Institute, Research Brief 2016_1</a:t>
            </a:r>
            <a:r>
              <a:rPr lang="en-US" sz="1800" dirty="0" smtClean="0">
                <a:solidFill>
                  <a:srgbClr val="2584DF"/>
                </a:solidFill>
              </a:rPr>
              <a:t>. (</a:t>
            </a:r>
            <a:r>
              <a:rPr lang="en-US" sz="1800" dirty="0">
                <a:solidFill>
                  <a:srgbClr val="2584DF"/>
                </a:solidFill>
              </a:rPr>
              <a:t>Release date 9 February 2016</a:t>
            </a:r>
            <a:r>
              <a:rPr lang="en-US" sz="1800" dirty="0" smtClean="0">
                <a:solidFill>
                  <a:srgbClr val="2584DF"/>
                </a:solidFill>
              </a:rPr>
              <a:t>)</a:t>
            </a:r>
            <a:endParaRPr lang="en-US" sz="1800" dirty="0">
              <a:solidFill>
                <a:srgbClr val="2584DF"/>
              </a:solidFill>
            </a:endParaRPr>
          </a:p>
        </p:txBody>
      </p:sp>
      <p:sp>
        <p:nvSpPr>
          <p:cNvPr id="7" name="Content Placeholder 3"/>
          <p:cNvSpPr txBox="1">
            <a:spLocks/>
          </p:cNvSpPr>
          <p:nvPr/>
        </p:nvSpPr>
        <p:spPr bwMode="auto">
          <a:xfrm>
            <a:off x="6218238" y="1176336"/>
            <a:ext cx="5157787"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400" dirty="0">
                <a:solidFill>
                  <a:srgbClr val="2584DF"/>
                </a:solidFill>
              </a:rPr>
              <a:t>In the event of a disaster, over half (51%) of Americans believe that help will arrive in under an hour. </a:t>
            </a:r>
            <a:r>
              <a:rPr lang="en-US" altLang="en-US" sz="2400" dirty="0" smtClean="0">
                <a:solidFill>
                  <a:srgbClr val="2584DF"/>
                </a:solidFill>
              </a:rPr>
              <a:t>(Compared </a:t>
            </a:r>
            <a:r>
              <a:rPr lang="en-US" altLang="en-US" sz="2400" dirty="0">
                <a:solidFill>
                  <a:srgbClr val="2584DF"/>
                </a:solidFill>
              </a:rPr>
              <a:t>to 32% in 2011</a:t>
            </a:r>
            <a:r>
              <a:rPr lang="en-US" altLang="en-US" sz="2400" dirty="0" smtClean="0">
                <a:solidFill>
                  <a:srgbClr val="2584DF"/>
                </a:solidFill>
              </a:rPr>
              <a:t>)</a:t>
            </a:r>
          </a:p>
          <a:p>
            <a:pPr marL="0" indent="0">
              <a:buNone/>
            </a:pPr>
            <a:endParaRPr lang="en-US" altLang="en-US" sz="1200" dirty="0" smtClean="0">
              <a:solidFill>
                <a:srgbClr val="2584DF"/>
              </a:solidFill>
            </a:endParaRPr>
          </a:p>
          <a:p>
            <a:pPr marL="0" indent="0">
              <a:buNone/>
            </a:pPr>
            <a:r>
              <a:rPr lang="en-US" altLang="en-US" sz="2400" dirty="0" smtClean="0">
                <a:solidFill>
                  <a:srgbClr val="2584DF"/>
                </a:solidFill>
              </a:rPr>
              <a:t>Over </a:t>
            </a:r>
            <a:r>
              <a:rPr lang="en-US" altLang="en-US" sz="2400" dirty="0">
                <a:solidFill>
                  <a:srgbClr val="2584DF"/>
                </a:solidFill>
              </a:rPr>
              <a:t>half (54%) believe that they will be reunited with their children within several hours. </a:t>
            </a:r>
            <a:endParaRPr lang="en-US" altLang="en-US" sz="2400" dirty="0" smtClean="0">
              <a:solidFill>
                <a:srgbClr val="2584DF"/>
              </a:solidFill>
            </a:endParaRPr>
          </a:p>
          <a:p>
            <a:pPr marL="0" indent="0">
              <a:buNone/>
            </a:pPr>
            <a:endParaRPr lang="en-US" altLang="en-US" sz="900" dirty="0" smtClean="0">
              <a:solidFill>
                <a:srgbClr val="2584DF"/>
              </a:solidFill>
            </a:endParaRPr>
          </a:p>
          <a:p>
            <a:pPr marL="0" indent="0">
              <a:buNone/>
            </a:pPr>
            <a:r>
              <a:rPr lang="en-US" altLang="en-US" sz="2400" dirty="0" smtClean="0">
                <a:solidFill>
                  <a:srgbClr val="2584DF"/>
                </a:solidFill>
              </a:rPr>
              <a:t>Over </a:t>
            </a:r>
            <a:r>
              <a:rPr lang="en-US" altLang="en-US" sz="2400" dirty="0">
                <a:solidFill>
                  <a:srgbClr val="2584DF"/>
                </a:solidFill>
              </a:rPr>
              <a:t>40% expect that schools will resume within a week after a major disaster. </a:t>
            </a:r>
          </a:p>
          <a:p>
            <a:pPr marL="0" indent="0">
              <a:buNone/>
            </a:pPr>
            <a:endParaRPr lang="en-US" altLang="en-US" sz="2400" dirty="0">
              <a:solidFill>
                <a:srgbClr val="2584DF"/>
              </a:solidFill>
            </a:endParaRPr>
          </a:p>
        </p:txBody>
      </p:sp>
      <p:pic>
        <p:nvPicPr>
          <p:cNvPr id="3" name="Picture 2"/>
          <p:cNvPicPr>
            <a:picLocks noChangeAspect="1"/>
          </p:cNvPicPr>
          <p:nvPr/>
        </p:nvPicPr>
        <p:blipFill rotWithShape="1">
          <a:blip r:embed="rId3"/>
          <a:srcRect l="74375" t="29037" r="10989" b="37370"/>
          <a:stretch/>
        </p:blipFill>
        <p:spPr>
          <a:xfrm>
            <a:off x="244475" y="1101722"/>
            <a:ext cx="4900612" cy="4499494"/>
          </a:xfrm>
          <a:prstGeom prst="rect">
            <a:avLst/>
          </a:prstGeom>
        </p:spPr>
      </p:pic>
    </p:spTree>
    <p:extLst>
      <p:ext uri="{BB962C8B-B14F-4D97-AF65-F5344CB8AC3E}">
        <p14:creationId xmlns:p14="http://schemas.microsoft.com/office/powerpoint/2010/main" val="1748304381"/>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98425"/>
            <a:ext cx="10515600" cy="1325563"/>
          </a:xfrm>
        </p:spPr>
        <p:txBody>
          <a:bodyPr/>
          <a:lstStyle/>
          <a:p>
            <a:pPr algn="ctr"/>
            <a:r>
              <a:rPr lang="en-US" altLang="en-US" dirty="0" smtClean="0">
                <a:solidFill>
                  <a:srgbClr val="B2197F"/>
                </a:solidFill>
              </a:rPr>
              <a:t>HELP FROM BYSTANDERS</a:t>
            </a: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sp>
        <p:nvSpPr>
          <p:cNvPr id="11" name="Content Placeholder 5"/>
          <p:cNvSpPr>
            <a:spLocks noGrp="1"/>
          </p:cNvSpPr>
          <p:nvPr>
            <p:ph sz="quarter" idx="4"/>
          </p:nvPr>
        </p:nvSpPr>
        <p:spPr>
          <a:xfrm>
            <a:off x="4142509" y="1357744"/>
            <a:ext cx="7550727" cy="5076393"/>
          </a:xfrm>
        </p:spPr>
        <p:txBody>
          <a:bodyPr/>
          <a:lstStyle/>
          <a:p>
            <a:pPr marL="0" indent="0" algn="ctr">
              <a:buNone/>
            </a:pPr>
            <a:r>
              <a:rPr lang="en-US" b="1" dirty="0" smtClean="0"/>
              <a:t>New research shows that help </a:t>
            </a:r>
            <a:r>
              <a:rPr lang="en-US" b="1" dirty="0"/>
              <a:t>from bystanders is rare and less likely among </a:t>
            </a:r>
            <a:r>
              <a:rPr lang="en-US" b="1" dirty="0" smtClean="0"/>
              <a:t>black </a:t>
            </a:r>
            <a:r>
              <a:rPr lang="en-US" b="1" dirty="0"/>
              <a:t>patients and those in the poorest </a:t>
            </a:r>
            <a:r>
              <a:rPr lang="en-US" b="1" dirty="0" smtClean="0"/>
              <a:t>counties</a:t>
            </a:r>
          </a:p>
          <a:p>
            <a:pPr marL="0" indent="0">
              <a:buNone/>
            </a:pPr>
            <a:endParaRPr lang="en-US" sz="2600" b="1" dirty="0" smtClean="0"/>
          </a:p>
          <a:p>
            <a:r>
              <a:rPr lang="en-US" sz="2400" dirty="0"/>
              <a:t>Data analyzed on 22,487 patients from the 2011 National Emergency Medical Services Information </a:t>
            </a:r>
            <a:r>
              <a:rPr lang="en-US" sz="2400" dirty="0" smtClean="0"/>
              <a:t>System</a:t>
            </a:r>
            <a:endParaRPr lang="en-US" sz="2400" b="1" dirty="0" smtClean="0"/>
          </a:p>
          <a:p>
            <a:r>
              <a:rPr lang="en-US" sz="2400" b="1" dirty="0" smtClean="0">
                <a:solidFill>
                  <a:srgbClr val="0070C0"/>
                </a:solidFill>
                <a:effectLst>
                  <a:outerShdw blurRad="38100" dist="38100" dir="2700000" algn="tl">
                    <a:srgbClr val="000000">
                      <a:alpha val="43137"/>
                    </a:srgbClr>
                  </a:outerShdw>
                </a:effectLst>
              </a:rPr>
              <a:t>Only </a:t>
            </a:r>
            <a:r>
              <a:rPr lang="en-US" sz="2400" b="1" dirty="0">
                <a:solidFill>
                  <a:srgbClr val="0070C0"/>
                </a:solidFill>
                <a:effectLst>
                  <a:outerShdw blurRad="38100" dist="38100" dir="2700000" algn="tl">
                    <a:srgbClr val="000000">
                      <a:alpha val="43137"/>
                    </a:srgbClr>
                  </a:outerShdw>
                </a:effectLst>
              </a:rPr>
              <a:t>about 1 in 39 patients (2.57%) received bystander </a:t>
            </a:r>
            <a:r>
              <a:rPr lang="en-US" sz="2400" b="1" dirty="0" smtClean="0">
                <a:solidFill>
                  <a:srgbClr val="0070C0"/>
                </a:solidFill>
                <a:effectLst>
                  <a:outerShdw blurRad="38100" dist="38100" dir="2700000" algn="tl">
                    <a:srgbClr val="000000">
                      <a:alpha val="43137"/>
                    </a:srgbClr>
                  </a:outerShdw>
                </a:effectLst>
              </a:rPr>
              <a:t>support</a:t>
            </a:r>
            <a:r>
              <a:rPr lang="en-US" sz="2400" b="1" dirty="0">
                <a:solidFill>
                  <a:srgbClr val="0070C0"/>
                </a:solidFill>
                <a:effectLst>
                  <a:outerShdw blurRad="38100" dist="38100" dir="2700000" algn="tl">
                    <a:srgbClr val="000000">
                      <a:alpha val="43137"/>
                    </a:srgbClr>
                  </a:outerShdw>
                </a:effectLst>
              </a:rPr>
              <a:t> </a:t>
            </a:r>
            <a:r>
              <a:rPr lang="en-US" sz="2400" b="1" dirty="0" smtClean="0">
                <a:solidFill>
                  <a:srgbClr val="0070C0"/>
                </a:solidFill>
                <a:effectLst>
                  <a:outerShdw blurRad="38100" dist="38100" dir="2700000" algn="tl">
                    <a:srgbClr val="000000">
                      <a:alpha val="43137"/>
                    </a:srgbClr>
                  </a:outerShdw>
                </a:effectLst>
              </a:rPr>
              <a:t>prior to emergency help arriving</a:t>
            </a:r>
            <a:endParaRPr lang="en-US" sz="2400" dirty="0" smtClean="0"/>
          </a:p>
          <a:p>
            <a:r>
              <a:rPr lang="en-US" sz="2400" dirty="0" smtClean="0"/>
              <a:t> </a:t>
            </a:r>
            <a:r>
              <a:rPr lang="en-US" sz="2400" dirty="0"/>
              <a:t>Black patients were significantly less likely to receive bystander </a:t>
            </a:r>
            <a:r>
              <a:rPr lang="en-US" sz="2400" dirty="0" smtClean="0"/>
              <a:t>support  (1 in 55  or 1.8%)</a:t>
            </a:r>
            <a:endParaRPr lang="en-US" sz="2000" dirty="0"/>
          </a:p>
          <a:p>
            <a:pPr marL="0" indent="0" algn="r">
              <a:buNone/>
            </a:pPr>
            <a:endParaRPr lang="en-US" sz="1400" i="1" dirty="0" smtClean="0"/>
          </a:p>
          <a:p>
            <a:endParaRPr lang="en-US" sz="2000"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1" y="1263057"/>
            <a:ext cx="2798617" cy="4529430"/>
          </a:xfrm>
        </p:spPr>
      </p:pic>
    </p:spTree>
    <p:extLst>
      <p:ext uri="{BB962C8B-B14F-4D97-AF65-F5344CB8AC3E}">
        <p14:creationId xmlns:p14="http://schemas.microsoft.com/office/powerpoint/2010/main" val="2762363396"/>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95250" y="1611292"/>
            <a:ext cx="6546850" cy="4240451"/>
          </a:xfrm>
        </p:spPr>
        <p:txBody>
          <a:bodyPr/>
          <a:lstStyle/>
          <a:p>
            <a:pPr marL="0" indent="0">
              <a:buNone/>
            </a:pPr>
            <a:r>
              <a:rPr lang="en-US" altLang="en-US" dirty="0">
                <a:solidFill>
                  <a:srgbClr val="2584DF"/>
                </a:solidFill>
              </a:rPr>
              <a:t>Child Care Aware® of </a:t>
            </a:r>
            <a:r>
              <a:rPr lang="en-US" altLang="en-US" dirty="0" smtClean="0">
                <a:solidFill>
                  <a:srgbClr val="2584DF"/>
                </a:solidFill>
              </a:rPr>
              <a:t>America (</a:t>
            </a:r>
            <a:r>
              <a:rPr lang="en-US" altLang="en-US" dirty="0" err="1" smtClean="0">
                <a:solidFill>
                  <a:srgbClr val="2584DF"/>
                </a:solidFill>
              </a:rPr>
              <a:t>CCAoA</a:t>
            </a:r>
            <a:r>
              <a:rPr lang="en-US" altLang="en-US" dirty="0" smtClean="0">
                <a:solidFill>
                  <a:srgbClr val="2584DF"/>
                </a:solidFill>
              </a:rPr>
              <a:t>) </a:t>
            </a:r>
            <a:r>
              <a:rPr lang="en-US" altLang="en-US" dirty="0">
                <a:solidFill>
                  <a:srgbClr val="2584DF"/>
                </a:solidFill>
              </a:rPr>
              <a:t>is a non-profit organization that serves as our nation’s leading voice for child care</a:t>
            </a:r>
            <a:r>
              <a:rPr lang="en-US" altLang="en-US" dirty="0" smtClean="0">
                <a:solidFill>
                  <a:srgbClr val="2584DF"/>
                </a:solidFill>
              </a:rPr>
              <a:t>.</a:t>
            </a:r>
          </a:p>
          <a:p>
            <a:pPr marL="0" indent="0">
              <a:buNone/>
            </a:pPr>
            <a:endParaRPr lang="en-US" altLang="en-US" dirty="0" smtClean="0">
              <a:solidFill>
                <a:srgbClr val="2584DF"/>
              </a:solidFill>
            </a:endParaRPr>
          </a:p>
          <a:p>
            <a:pPr marL="0" indent="0">
              <a:buNone/>
            </a:pPr>
            <a:r>
              <a:rPr lang="en-US" altLang="en-US" dirty="0" err="1" smtClean="0">
                <a:solidFill>
                  <a:srgbClr val="2584DF"/>
                </a:solidFill>
              </a:rPr>
              <a:t>CCAoA</a:t>
            </a:r>
            <a:r>
              <a:rPr lang="en-US" altLang="en-US" dirty="0" smtClean="0">
                <a:solidFill>
                  <a:srgbClr val="2584DF"/>
                </a:solidFill>
              </a:rPr>
              <a:t> </a:t>
            </a:r>
            <a:r>
              <a:rPr lang="en-US" altLang="en-US" dirty="0">
                <a:solidFill>
                  <a:srgbClr val="2584DF"/>
                </a:solidFill>
              </a:rPr>
              <a:t>works with </a:t>
            </a:r>
            <a:r>
              <a:rPr lang="en-US" altLang="en-US" dirty="0" smtClean="0">
                <a:solidFill>
                  <a:srgbClr val="2584DF"/>
                </a:solidFill>
              </a:rPr>
              <a:t>Child </a:t>
            </a:r>
            <a:r>
              <a:rPr lang="en-US" altLang="en-US" dirty="0">
                <a:solidFill>
                  <a:srgbClr val="2584DF"/>
                </a:solidFill>
              </a:rPr>
              <a:t>Care Resource &amp; Referral Agencies (CCR&amp;Rs) across the country to help ensure that all families have access to quality, affordable child care</a:t>
            </a:r>
            <a:r>
              <a:rPr lang="en-US" altLang="en-US" dirty="0" smtClean="0">
                <a:solidFill>
                  <a:srgbClr val="2584DF"/>
                </a:solidFill>
              </a:rPr>
              <a:t>.</a:t>
            </a:r>
          </a:p>
        </p:txBody>
      </p:sp>
      <p:sp>
        <p:nvSpPr>
          <p:cNvPr id="4" name="Rectangle 3"/>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150" name="Footer Placeholder 5"/>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chemeClr val="bg1"/>
                </a:solidFill>
              </a:rPr>
              <a:t>Copyright Child Care Aware® of America.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2100" y="1892676"/>
            <a:ext cx="5284530" cy="3522109"/>
          </a:xfrm>
          <a:prstGeom prst="rect">
            <a:avLst/>
          </a:prstGeom>
        </p:spPr>
      </p:pic>
    </p:spTree>
    <p:extLst>
      <p:ext uri="{BB962C8B-B14F-4D97-AF65-F5344CB8AC3E}">
        <p14:creationId xmlns:p14="http://schemas.microsoft.com/office/powerpoint/2010/main" val="2600525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98425"/>
            <a:ext cx="10515600" cy="1325563"/>
          </a:xfrm>
        </p:spPr>
        <p:txBody>
          <a:bodyPr/>
          <a:lstStyle/>
          <a:p>
            <a:pPr algn="ctr"/>
            <a:r>
              <a:rPr lang="en-US" altLang="en-US" dirty="0" smtClean="0">
                <a:solidFill>
                  <a:srgbClr val="B2197F"/>
                </a:solidFill>
              </a:rPr>
              <a:t>Help from Bystanders</a:t>
            </a: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sp>
        <p:nvSpPr>
          <p:cNvPr id="11" name="Content Placeholder 5"/>
          <p:cNvSpPr>
            <a:spLocks noGrp="1"/>
          </p:cNvSpPr>
          <p:nvPr>
            <p:ph sz="quarter" idx="4"/>
          </p:nvPr>
        </p:nvSpPr>
        <p:spPr>
          <a:xfrm>
            <a:off x="223982" y="1356590"/>
            <a:ext cx="5632306" cy="4879110"/>
          </a:xfrm>
        </p:spPr>
        <p:txBody>
          <a:bodyPr/>
          <a:lstStyle/>
          <a:p>
            <a:endParaRPr lang="en-US" sz="2400" dirty="0" smtClean="0"/>
          </a:p>
          <a:p>
            <a:r>
              <a:rPr lang="en-US" sz="2600" dirty="0" smtClean="0"/>
              <a:t>Bystander </a:t>
            </a:r>
            <a:r>
              <a:rPr lang="en-US" sz="2600" dirty="0"/>
              <a:t>support and county socioeconomic status have a curvilinear relationship; patients in the most disadvantaged counties are least likely to receive bystander support</a:t>
            </a:r>
            <a:r>
              <a:rPr lang="en-US" sz="2600" dirty="0" smtClean="0"/>
              <a:t>.</a:t>
            </a:r>
          </a:p>
          <a:p>
            <a:r>
              <a:rPr lang="en-US" sz="2600" dirty="0" smtClean="0"/>
              <a:t>Less- densely populated counties with average socioeconomic levels were most likely to receive assistance</a:t>
            </a:r>
          </a:p>
          <a:p>
            <a:pPr marL="0" indent="0">
              <a:buNone/>
            </a:pPr>
            <a:endParaRPr lang="en-US" sz="2600" i="1" dirty="0" smtClean="0"/>
          </a:p>
          <a:p>
            <a:pPr marL="0" indent="0">
              <a:buNone/>
            </a:pPr>
            <a:r>
              <a:rPr lang="en-US" sz="1800" i="1" dirty="0" smtClean="0"/>
              <a:t>Erin </a:t>
            </a:r>
            <a:r>
              <a:rPr lang="en-US" sz="1800" i="1" dirty="0"/>
              <a:t>York Cornwell and Alex </a:t>
            </a:r>
            <a:r>
              <a:rPr lang="en-US" sz="1800" i="1" dirty="0" err="1"/>
              <a:t>Currit</a:t>
            </a:r>
            <a:r>
              <a:rPr lang="en-US" sz="1800" i="1" dirty="0"/>
              <a:t>.  (2016). </a:t>
            </a:r>
            <a:endParaRPr lang="en-US" sz="1800" i="1" dirty="0" smtClean="0"/>
          </a:p>
          <a:p>
            <a:pPr marL="0" indent="0">
              <a:buNone/>
            </a:pPr>
            <a:r>
              <a:rPr lang="en-US" sz="1800" i="1" dirty="0" smtClean="0"/>
              <a:t>Racial </a:t>
            </a:r>
            <a:r>
              <a:rPr lang="en-US" sz="1800" i="1" dirty="0"/>
              <a:t>and Social Disparities in Bystander Support During Medical Emergencies on US Streets. </a:t>
            </a:r>
            <a:r>
              <a:rPr lang="en-US" sz="1800" i="1" dirty="0" smtClean="0"/>
              <a:t>  American </a:t>
            </a:r>
            <a:r>
              <a:rPr lang="en-US" sz="1800" i="1" dirty="0"/>
              <a:t>Journal of Public Health</a:t>
            </a:r>
          </a:p>
          <a:p>
            <a:endParaRPr lang="en-US" sz="2000" dirty="0"/>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45288" y="2111059"/>
            <a:ext cx="5157787" cy="3437569"/>
          </a:xfrm>
        </p:spPr>
      </p:pic>
    </p:spTree>
    <p:extLst>
      <p:ext uri="{BB962C8B-B14F-4D97-AF65-F5344CB8AC3E}">
        <p14:creationId xmlns:p14="http://schemas.microsoft.com/office/powerpoint/2010/main" val="2357017017"/>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9788" y="0"/>
            <a:ext cx="10515600" cy="1104644"/>
          </a:xfrm>
        </p:spPr>
        <p:txBody>
          <a:bodyPr/>
          <a:lstStyle/>
          <a:p>
            <a:pPr algn="ctr"/>
            <a:r>
              <a:rPr lang="en-US" altLang="en-US" dirty="0" smtClean="0">
                <a:solidFill>
                  <a:srgbClr val="B2197F"/>
                </a:solidFill>
              </a:rPr>
              <a:t>Children are Unique</a:t>
            </a:r>
          </a:p>
        </p:txBody>
      </p:sp>
      <p:sp>
        <p:nvSpPr>
          <p:cNvPr id="12294" name="Content Placeholder 5"/>
          <p:cNvSpPr>
            <a:spLocks noGrp="1"/>
          </p:cNvSpPr>
          <p:nvPr>
            <p:ph sz="quarter" idx="4"/>
          </p:nvPr>
        </p:nvSpPr>
        <p:spPr>
          <a:xfrm>
            <a:off x="190500" y="1104644"/>
            <a:ext cx="7137400" cy="4823613"/>
          </a:xfrm>
        </p:spPr>
        <p:txBody>
          <a:bodyPr/>
          <a:lstStyle/>
          <a:p>
            <a:pPr marL="0" indent="0">
              <a:buNone/>
            </a:pPr>
            <a:r>
              <a:rPr lang="en-US" altLang="en-US" dirty="0">
                <a:solidFill>
                  <a:srgbClr val="2584DF"/>
                </a:solidFill>
              </a:rPr>
              <a:t>Children are classified by the US Department of Health and Human Services (HHS) as an “at-risk population,” due to their unique anatomical, physiological and psychological differences. </a:t>
            </a:r>
          </a:p>
          <a:p>
            <a:r>
              <a:rPr lang="en-US" altLang="en-US" dirty="0">
                <a:solidFill>
                  <a:srgbClr val="2584DF"/>
                </a:solidFill>
              </a:rPr>
              <a:t>Reliance on Caregivers</a:t>
            </a:r>
          </a:p>
          <a:p>
            <a:r>
              <a:rPr lang="en-US" altLang="en-US" dirty="0">
                <a:solidFill>
                  <a:srgbClr val="2584DF"/>
                </a:solidFill>
              </a:rPr>
              <a:t>Communication &amp; Identification</a:t>
            </a:r>
          </a:p>
          <a:p>
            <a:r>
              <a:rPr lang="en-US" altLang="en-US" dirty="0">
                <a:solidFill>
                  <a:srgbClr val="2584DF"/>
                </a:solidFill>
              </a:rPr>
              <a:t>Mobility</a:t>
            </a:r>
          </a:p>
          <a:p>
            <a:r>
              <a:rPr lang="en-US" altLang="en-US" dirty="0" smtClean="0">
                <a:solidFill>
                  <a:srgbClr val="2584DF"/>
                </a:solidFill>
              </a:rPr>
              <a:t>Physical </a:t>
            </a:r>
            <a:r>
              <a:rPr lang="en-US" altLang="en-US" dirty="0">
                <a:solidFill>
                  <a:srgbClr val="2584DF"/>
                </a:solidFill>
              </a:rPr>
              <a:t>Needs</a:t>
            </a:r>
          </a:p>
          <a:p>
            <a:r>
              <a:rPr lang="en-US" altLang="en-US" dirty="0">
                <a:solidFill>
                  <a:srgbClr val="2584DF"/>
                </a:solidFill>
              </a:rPr>
              <a:t>Nutritional Needs</a:t>
            </a:r>
          </a:p>
          <a:p>
            <a:r>
              <a:rPr lang="en-US" altLang="en-US" dirty="0">
                <a:solidFill>
                  <a:srgbClr val="2584DF"/>
                </a:solidFill>
              </a:rPr>
              <a:t>Emotional Needs</a:t>
            </a:r>
          </a:p>
          <a:p>
            <a:r>
              <a:rPr lang="en-US" altLang="en-US" dirty="0" smtClean="0">
                <a:solidFill>
                  <a:srgbClr val="2584DF"/>
                </a:solidFill>
              </a:rPr>
              <a:t>Routine </a:t>
            </a:r>
            <a:r>
              <a:rPr lang="en-US" altLang="en-US" dirty="0">
                <a:solidFill>
                  <a:srgbClr val="2584DF"/>
                </a:solidFill>
              </a:rPr>
              <a:t>and </a:t>
            </a:r>
            <a:r>
              <a:rPr lang="en-US" altLang="en-US" dirty="0" smtClean="0">
                <a:solidFill>
                  <a:srgbClr val="2584DF"/>
                </a:solidFill>
              </a:rPr>
              <a:t>Comfort</a:t>
            </a:r>
            <a:endParaRPr lang="en-US" altLang="en-US" dirty="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chemeClr val="bg1"/>
                </a:solidFill>
              </a:rPr>
              <a:t>Copyright Child Care Aware® of America.</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9894" y="2713304"/>
            <a:ext cx="5143500" cy="3429000"/>
          </a:xfrm>
          <a:prstGeom prst="rect">
            <a:avLst/>
          </a:prstGeom>
        </p:spPr>
      </p:pic>
    </p:spTree>
    <p:extLst>
      <p:ext uri="{BB962C8B-B14F-4D97-AF65-F5344CB8AC3E}">
        <p14:creationId xmlns:p14="http://schemas.microsoft.com/office/powerpoint/2010/main" val="1938104820"/>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11113"/>
            <a:ext cx="10515600" cy="1325563"/>
          </a:xfrm>
        </p:spPr>
        <p:txBody>
          <a:bodyPr/>
          <a:lstStyle/>
          <a:p>
            <a:pPr algn="ctr"/>
            <a:r>
              <a:rPr lang="en-US" altLang="en-US" dirty="0" smtClean="0">
                <a:solidFill>
                  <a:srgbClr val="B2197F"/>
                </a:solidFill>
              </a:rPr>
              <a:t>Impact of Disasters on Children</a:t>
            </a:r>
          </a:p>
        </p:txBody>
      </p:sp>
      <p:sp>
        <p:nvSpPr>
          <p:cNvPr id="12292" name="Content Placeholder 3"/>
          <p:cNvSpPr>
            <a:spLocks noGrp="1"/>
          </p:cNvSpPr>
          <p:nvPr>
            <p:ph sz="half" idx="2"/>
          </p:nvPr>
        </p:nvSpPr>
        <p:spPr>
          <a:xfrm>
            <a:off x="177800" y="1681160"/>
            <a:ext cx="5397500" cy="3800476"/>
          </a:xfrm>
        </p:spPr>
        <p:txBody>
          <a:bodyPr/>
          <a:lstStyle/>
          <a:p>
            <a:pPr marL="0" indent="0">
              <a:buNone/>
            </a:pPr>
            <a:r>
              <a:rPr lang="en-US" altLang="en-US" sz="2400" dirty="0">
                <a:solidFill>
                  <a:srgbClr val="2584DF"/>
                </a:solidFill>
              </a:rPr>
              <a:t>The emotional effects of disaster on minors vary by age and developmental level and can include being anxious, ashamed, fearful, helpless, confused, or </a:t>
            </a:r>
            <a:r>
              <a:rPr lang="en-US" altLang="en-US" sz="2400" dirty="0" smtClean="0">
                <a:solidFill>
                  <a:srgbClr val="2584DF"/>
                </a:solidFill>
              </a:rPr>
              <a:t>insecure.</a:t>
            </a:r>
          </a:p>
          <a:p>
            <a:pPr marL="0" indent="0">
              <a:buNone/>
            </a:pPr>
            <a:endParaRPr lang="en-US" altLang="en-US" sz="2400" dirty="0" smtClean="0">
              <a:solidFill>
                <a:srgbClr val="2584DF"/>
              </a:solidFill>
            </a:endParaRPr>
          </a:p>
          <a:p>
            <a:pPr marL="0" indent="0">
              <a:buNone/>
            </a:pPr>
            <a:r>
              <a:rPr lang="en-US" altLang="en-US" sz="2400" dirty="0">
                <a:solidFill>
                  <a:srgbClr val="2584DF"/>
                </a:solidFill>
              </a:rPr>
              <a:t>These feelings are exacerbated by unfamiliar routines, unusual eating patterns, and inactivity</a:t>
            </a:r>
            <a:r>
              <a:rPr lang="en-US" altLang="en-US" sz="2400" dirty="0" smtClean="0">
                <a:solidFill>
                  <a:srgbClr val="2584DF"/>
                </a:solidFill>
              </a:rPr>
              <a:t>.</a:t>
            </a:r>
            <a:endParaRPr lang="en-US" altLang="en-US" sz="2400" dirty="0">
              <a:solidFill>
                <a:srgbClr val="2584DF"/>
              </a:solidFill>
            </a:endParaRPr>
          </a:p>
        </p:txBody>
      </p:sp>
      <p:sp>
        <p:nvSpPr>
          <p:cNvPr id="12294" name="Content Placeholder 5"/>
          <p:cNvSpPr>
            <a:spLocks noGrp="1"/>
          </p:cNvSpPr>
          <p:nvPr>
            <p:ph sz="quarter" idx="4"/>
          </p:nvPr>
        </p:nvSpPr>
        <p:spPr>
          <a:xfrm>
            <a:off x="6502400" y="1681160"/>
            <a:ext cx="5183188" cy="3813179"/>
          </a:xfrm>
        </p:spPr>
        <p:txBody>
          <a:bodyPr/>
          <a:lstStyle/>
          <a:p>
            <a:pPr marL="0" indent="0">
              <a:buNone/>
            </a:pPr>
            <a:r>
              <a:rPr lang="en-US" altLang="en-US" sz="2400" dirty="0" smtClean="0">
                <a:solidFill>
                  <a:srgbClr val="2584DF"/>
                </a:solidFill>
              </a:rPr>
              <a:t>Even </a:t>
            </a:r>
            <a:r>
              <a:rPr lang="en-US" altLang="en-US" sz="2400" dirty="0">
                <a:solidFill>
                  <a:srgbClr val="2584DF"/>
                </a:solidFill>
              </a:rPr>
              <a:t>minors who are not separated from their families experience many negative effects from stays in shelters and long-term temporary housing.</a:t>
            </a:r>
          </a:p>
          <a:p>
            <a:pPr marL="0" indent="0">
              <a:buNone/>
            </a:pPr>
            <a:endParaRPr lang="en-US" altLang="en-US" sz="1200" dirty="0" smtClean="0">
              <a:solidFill>
                <a:srgbClr val="2584DF"/>
              </a:solidFill>
            </a:endParaRPr>
          </a:p>
          <a:p>
            <a:pPr marL="0" indent="0">
              <a:buNone/>
            </a:pPr>
            <a:endParaRPr lang="en-US" altLang="en-US" sz="2400" dirty="0" smtClean="0">
              <a:solidFill>
                <a:srgbClr val="2584DF"/>
              </a:solidFill>
            </a:endParaRPr>
          </a:p>
          <a:p>
            <a:pPr marL="0" indent="0">
              <a:buNone/>
            </a:pPr>
            <a:r>
              <a:rPr lang="en-US" altLang="en-US" sz="2400" dirty="0" smtClean="0">
                <a:solidFill>
                  <a:srgbClr val="2584DF"/>
                </a:solidFill>
              </a:rPr>
              <a:t>For </a:t>
            </a:r>
            <a:r>
              <a:rPr lang="en-US" altLang="en-US" sz="2400" dirty="0">
                <a:solidFill>
                  <a:srgbClr val="2584DF"/>
                </a:solidFill>
              </a:rPr>
              <a:t>minors, these feelings can be expressed through anger, anxiety, aggression, and participation in risky behaviors</a:t>
            </a:r>
            <a:r>
              <a:rPr lang="en-US" altLang="en-US" sz="2400" dirty="0" smtClean="0">
                <a:solidFill>
                  <a:srgbClr val="2584DF"/>
                </a:solidFill>
              </a:rPr>
              <a:t>.</a:t>
            </a:r>
            <a:endParaRPr lang="en-US" altLang="en-US" sz="2400" dirty="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spTree>
    <p:extLst>
      <p:ext uri="{BB962C8B-B14F-4D97-AF65-F5344CB8AC3E}">
        <p14:creationId xmlns:p14="http://schemas.microsoft.com/office/powerpoint/2010/main" val="1966895495"/>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11113"/>
            <a:ext cx="10515600" cy="1325563"/>
          </a:xfrm>
        </p:spPr>
        <p:txBody>
          <a:bodyPr/>
          <a:lstStyle/>
          <a:p>
            <a:pPr algn="ctr"/>
            <a:r>
              <a:rPr lang="en-US" altLang="en-US" dirty="0" smtClean="0">
                <a:solidFill>
                  <a:srgbClr val="B2197F"/>
                </a:solidFill>
              </a:rPr>
              <a:t>Impact of Disasters on Children</a:t>
            </a:r>
          </a:p>
        </p:txBody>
      </p:sp>
      <p:sp>
        <p:nvSpPr>
          <p:cNvPr id="12292" name="Content Placeholder 3"/>
          <p:cNvSpPr>
            <a:spLocks noGrp="1"/>
          </p:cNvSpPr>
          <p:nvPr>
            <p:ph sz="half" idx="2"/>
          </p:nvPr>
        </p:nvSpPr>
        <p:spPr>
          <a:xfrm>
            <a:off x="217488" y="1675604"/>
            <a:ext cx="5157787" cy="3684588"/>
          </a:xfrm>
        </p:spPr>
        <p:txBody>
          <a:bodyPr/>
          <a:lstStyle/>
          <a:p>
            <a:pPr marL="0" indent="0">
              <a:buNone/>
            </a:pPr>
            <a:r>
              <a:rPr lang="en-US" altLang="en-US" sz="2400" dirty="0">
                <a:solidFill>
                  <a:srgbClr val="2584DF"/>
                </a:solidFill>
              </a:rPr>
              <a:t>Without sufficient planning, conditions in shelters and temporary housing can deteriorate and leave minors especially vulnerable to crime, fighting, and physical and sexual abuse</a:t>
            </a:r>
            <a:r>
              <a:rPr lang="en-US" altLang="en-US" sz="2400" dirty="0" smtClean="0">
                <a:solidFill>
                  <a:srgbClr val="2584DF"/>
                </a:solidFill>
              </a:rPr>
              <a:t>. </a:t>
            </a:r>
          </a:p>
          <a:p>
            <a:pPr marL="0" indent="0">
              <a:buNone/>
            </a:pPr>
            <a:endParaRPr lang="en-US" altLang="en-US" sz="2400" dirty="0">
              <a:solidFill>
                <a:srgbClr val="2584DF"/>
              </a:solidFill>
            </a:endParaRPr>
          </a:p>
          <a:p>
            <a:pPr marL="0" indent="0">
              <a:buNone/>
            </a:pPr>
            <a:r>
              <a:rPr lang="en-US" altLang="en-US" sz="2400" dirty="0" smtClean="0">
                <a:solidFill>
                  <a:srgbClr val="2584DF"/>
                </a:solidFill>
              </a:rPr>
              <a:t>Research </a:t>
            </a:r>
            <a:r>
              <a:rPr lang="en-US" altLang="en-US" sz="2400" dirty="0">
                <a:solidFill>
                  <a:srgbClr val="2584DF"/>
                </a:solidFill>
              </a:rPr>
              <a:t>has found that family cohesion and calm adult response after disaster can be a mitigating factor in helping youth process and recover from emergencies or disaster</a:t>
            </a:r>
            <a:r>
              <a:rPr lang="en-US" altLang="en-US" sz="2400" dirty="0" smtClean="0">
                <a:solidFill>
                  <a:srgbClr val="2584DF"/>
                </a:solidFill>
              </a:rPr>
              <a:t>.</a:t>
            </a:r>
            <a:endParaRPr lang="en-US" altLang="en-US" sz="2400" dirty="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0300" y="1797048"/>
            <a:ext cx="5403999" cy="3441700"/>
          </a:xfrm>
          <a:prstGeom prst="rect">
            <a:avLst/>
          </a:prstGeom>
        </p:spPr>
      </p:pic>
    </p:spTree>
    <p:extLst>
      <p:ext uri="{BB962C8B-B14F-4D97-AF65-F5344CB8AC3E}">
        <p14:creationId xmlns:p14="http://schemas.microsoft.com/office/powerpoint/2010/main" val="449157476"/>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11113"/>
            <a:ext cx="10515600" cy="1325563"/>
          </a:xfrm>
        </p:spPr>
        <p:txBody>
          <a:bodyPr/>
          <a:lstStyle/>
          <a:p>
            <a:pPr algn="ctr"/>
            <a:r>
              <a:rPr lang="en-US" altLang="en-US" dirty="0" smtClean="0">
                <a:solidFill>
                  <a:srgbClr val="B2197F"/>
                </a:solidFill>
              </a:rPr>
              <a:t>Hurricanes Katrina and Rita</a:t>
            </a:r>
          </a:p>
        </p:txBody>
      </p:sp>
      <p:sp>
        <p:nvSpPr>
          <p:cNvPr id="12292" name="Content Placeholder 3"/>
          <p:cNvSpPr>
            <a:spLocks noGrp="1"/>
          </p:cNvSpPr>
          <p:nvPr>
            <p:ph sz="half" idx="2"/>
          </p:nvPr>
        </p:nvSpPr>
        <p:spPr>
          <a:xfrm>
            <a:off x="280988" y="1897807"/>
            <a:ext cx="5157787" cy="3684588"/>
          </a:xfrm>
        </p:spPr>
        <p:txBody>
          <a:bodyPr/>
          <a:lstStyle/>
          <a:p>
            <a:pPr marL="0" indent="0">
              <a:buNone/>
            </a:pPr>
            <a:r>
              <a:rPr lang="en-US" altLang="en-US" sz="2400" dirty="0" smtClean="0">
                <a:solidFill>
                  <a:srgbClr val="2584DF"/>
                </a:solidFill>
              </a:rPr>
              <a:t>1.5 million people, including 163,000 children displaced in Louisiana and Mississippi </a:t>
            </a:r>
          </a:p>
          <a:p>
            <a:pPr marL="0" indent="0">
              <a:buNone/>
            </a:pPr>
            <a:endParaRPr lang="en-US" altLang="en-US" sz="2400" dirty="0">
              <a:solidFill>
                <a:srgbClr val="2584DF"/>
              </a:solidFill>
            </a:endParaRPr>
          </a:p>
          <a:p>
            <a:pPr marL="0" indent="0">
              <a:buNone/>
            </a:pPr>
            <a:r>
              <a:rPr lang="en-US" altLang="en-US" sz="2400" dirty="0" smtClean="0">
                <a:solidFill>
                  <a:srgbClr val="2584DF"/>
                </a:solidFill>
              </a:rPr>
              <a:t>Nearly </a:t>
            </a:r>
            <a:r>
              <a:rPr lang="en-US" altLang="en-US" sz="2400" dirty="0">
                <a:solidFill>
                  <a:srgbClr val="2584DF"/>
                </a:solidFill>
              </a:rPr>
              <a:t>5,000 children were separated from their families for as long as 18 months</a:t>
            </a:r>
            <a:endParaRPr lang="en-US" altLang="en-US" sz="2400" dirty="0" smtClean="0">
              <a:solidFill>
                <a:srgbClr val="2584DF"/>
              </a:solidFill>
            </a:endParaRPr>
          </a:p>
          <a:p>
            <a:pPr marL="0" indent="0">
              <a:buNone/>
            </a:pPr>
            <a:endParaRPr lang="en-US" altLang="en-US" sz="2400" dirty="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pic>
        <p:nvPicPr>
          <p:cNvPr id="3" name="Content Placeholder 2"/>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057900" y="1765300"/>
            <a:ext cx="5940204" cy="3949603"/>
          </a:xfrm>
        </p:spPr>
      </p:pic>
    </p:spTree>
    <p:extLst>
      <p:ext uri="{BB962C8B-B14F-4D97-AF65-F5344CB8AC3E}">
        <p14:creationId xmlns:p14="http://schemas.microsoft.com/office/powerpoint/2010/main" val="3190762238"/>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11113"/>
            <a:ext cx="10515600" cy="1325563"/>
          </a:xfrm>
        </p:spPr>
        <p:txBody>
          <a:bodyPr/>
          <a:lstStyle/>
          <a:p>
            <a:pPr algn="ctr"/>
            <a:r>
              <a:rPr lang="en-US" altLang="en-US" dirty="0" smtClean="0">
                <a:solidFill>
                  <a:srgbClr val="B2197F"/>
                </a:solidFill>
              </a:rPr>
              <a:t>Hurricanes Katrina and Rita</a:t>
            </a:r>
          </a:p>
        </p:txBody>
      </p:sp>
      <p:sp>
        <p:nvSpPr>
          <p:cNvPr id="12292" name="Content Placeholder 3"/>
          <p:cNvSpPr>
            <a:spLocks noGrp="1"/>
          </p:cNvSpPr>
          <p:nvPr>
            <p:ph sz="half" idx="2"/>
          </p:nvPr>
        </p:nvSpPr>
        <p:spPr>
          <a:xfrm>
            <a:off x="115888" y="1098548"/>
            <a:ext cx="5157787" cy="3684588"/>
          </a:xfrm>
        </p:spPr>
        <p:txBody>
          <a:bodyPr/>
          <a:lstStyle/>
          <a:p>
            <a:pPr marL="0" indent="0">
              <a:buNone/>
            </a:pPr>
            <a:r>
              <a:rPr lang="en-US" altLang="en-US" sz="2400" dirty="0">
                <a:solidFill>
                  <a:srgbClr val="2584DF"/>
                </a:solidFill>
              </a:rPr>
              <a:t>According to the National Commission on Children and Disasters, children exposed to Hurricane Katrina were the following:</a:t>
            </a:r>
          </a:p>
          <a:p>
            <a:pPr marL="0" indent="0">
              <a:buNone/>
            </a:pPr>
            <a:r>
              <a:rPr lang="en-US" altLang="en-US" sz="2400" dirty="0">
                <a:solidFill>
                  <a:srgbClr val="2584DF"/>
                </a:solidFill>
              </a:rPr>
              <a:t>• Nearly five times as likely as to exhibit serious emotional disturbance than before the hurricane;</a:t>
            </a:r>
          </a:p>
          <a:p>
            <a:pPr marL="0" indent="0">
              <a:buNone/>
            </a:pPr>
            <a:r>
              <a:rPr lang="en-US" altLang="en-US" sz="2400" dirty="0">
                <a:solidFill>
                  <a:srgbClr val="2584DF"/>
                </a:solidFill>
              </a:rPr>
              <a:t>• More likely to experience emotional or behavioral problems that they did not experience before the hurricane; and</a:t>
            </a:r>
          </a:p>
          <a:p>
            <a:pPr marL="0" indent="0">
              <a:buNone/>
            </a:pPr>
            <a:r>
              <a:rPr lang="en-US" altLang="en-US" sz="2400" dirty="0">
                <a:solidFill>
                  <a:srgbClr val="2584DF"/>
                </a:solidFill>
              </a:rPr>
              <a:t>• Unlikely to receive psychological help needed after the hurricane.</a:t>
            </a: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pic>
        <p:nvPicPr>
          <p:cNvPr id="3" name="Content Placeholder 2"/>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692900" y="1919143"/>
            <a:ext cx="5183188" cy="3459452"/>
          </a:xfrm>
        </p:spPr>
      </p:pic>
    </p:spTree>
    <p:extLst>
      <p:ext uri="{BB962C8B-B14F-4D97-AF65-F5344CB8AC3E}">
        <p14:creationId xmlns:p14="http://schemas.microsoft.com/office/powerpoint/2010/main" val="3364198786"/>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11113"/>
            <a:ext cx="10515600" cy="1325563"/>
          </a:xfrm>
        </p:spPr>
        <p:txBody>
          <a:bodyPr/>
          <a:lstStyle/>
          <a:p>
            <a:pPr algn="ctr"/>
            <a:r>
              <a:rPr lang="en-US" altLang="en-US" dirty="0" smtClean="0">
                <a:solidFill>
                  <a:srgbClr val="B2197F"/>
                </a:solidFill>
              </a:rPr>
              <a:t>Impact: Katrina</a:t>
            </a:r>
          </a:p>
        </p:txBody>
      </p:sp>
      <p:sp>
        <p:nvSpPr>
          <p:cNvPr id="12292" name="Content Placeholder 3"/>
          <p:cNvSpPr>
            <a:spLocks noGrp="1"/>
          </p:cNvSpPr>
          <p:nvPr>
            <p:ph sz="half" idx="2"/>
          </p:nvPr>
        </p:nvSpPr>
        <p:spPr>
          <a:xfrm>
            <a:off x="177800" y="1681160"/>
            <a:ext cx="5397500" cy="3800476"/>
          </a:xfrm>
        </p:spPr>
        <p:txBody>
          <a:bodyPr/>
          <a:lstStyle/>
          <a:p>
            <a:pPr marL="0" indent="0">
              <a:buNone/>
            </a:pPr>
            <a:r>
              <a:rPr lang="en-US" altLang="en-US" sz="2400" dirty="0" smtClean="0">
                <a:solidFill>
                  <a:srgbClr val="2584DF"/>
                </a:solidFill>
              </a:rPr>
              <a:t>Children displaced by Katrina were 4.5 times more likely to have symptoms consistent with serious emotional disturbance</a:t>
            </a:r>
          </a:p>
          <a:p>
            <a:pPr marL="0" indent="0">
              <a:buNone/>
            </a:pPr>
            <a:endParaRPr lang="en-US" altLang="en-US" sz="2400" dirty="0" smtClean="0">
              <a:solidFill>
                <a:srgbClr val="2584DF"/>
              </a:solidFill>
            </a:endParaRPr>
          </a:p>
          <a:p>
            <a:pPr marL="0" indent="0">
              <a:buNone/>
            </a:pPr>
            <a:endParaRPr lang="en-US" altLang="en-US" sz="1800" dirty="0" smtClean="0">
              <a:solidFill>
                <a:srgbClr val="2584DF"/>
              </a:solidFill>
            </a:endParaRPr>
          </a:p>
          <a:p>
            <a:pPr marL="0" indent="0">
              <a:buNone/>
            </a:pPr>
            <a:r>
              <a:rPr lang="en-US" altLang="en-US" sz="2400" dirty="0" smtClean="0">
                <a:solidFill>
                  <a:srgbClr val="2584DF"/>
                </a:solidFill>
              </a:rPr>
              <a:t>34% of middle or high-school children were one or more years older than appropriate for their grade (compared to 19% of all children in south)</a:t>
            </a:r>
            <a:endParaRPr lang="en-US" altLang="en-US" sz="2400" dirty="0">
              <a:solidFill>
                <a:srgbClr val="2584DF"/>
              </a:solidFill>
            </a:endParaRPr>
          </a:p>
        </p:txBody>
      </p:sp>
      <p:sp>
        <p:nvSpPr>
          <p:cNvPr id="12294" name="Content Placeholder 5"/>
          <p:cNvSpPr>
            <a:spLocks noGrp="1"/>
          </p:cNvSpPr>
          <p:nvPr>
            <p:ph sz="quarter" idx="4"/>
          </p:nvPr>
        </p:nvSpPr>
        <p:spPr>
          <a:xfrm>
            <a:off x="6502400" y="1681160"/>
            <a:ext cx="5183188" cy="3813179"/>
          </a:xfrm>
        </p:spPr>
        <p:txBody>
          <a:bodyPr/>
          <a:lstStyle/>
          <a:p>
            <a:pPr marL="0" indent="0">
              <a:buNone/>
            </a:pPr>
            <a:r>
              <a:rPr lang="en-US" altLang="en-US" sz="2400" dirty="0" smtClean="0">
                <a:solidFill>
                  <a:srgbClr val="2584DF"/>
                </a:solidFill>
              </a:rPr>
              <a:t>60% of children displaced by Katrina to congregate settings either have serious emotional disorders, behavioral issues and/or are experiencing significant housing instability</a:t>
            </a:r>
            <a:endParaRPr lang="en-US" altLang="en-US" sz="2400" dirty="0">
              <a:solidFill>
                <a:srgbClr val="2584DF"/>
              </a:solidFill>
            </a:endParaRPr>
          </a:p>
          <a:p>
            <a:pPr marL="0" indent="0">
              <a:buNone/>
            </a:pPr>
            <a:endParaRPr lang="en-US" altLang="en-US" sz="1200" dirty="0" smtClean="0">
              <a:solidFill>
                <a:srgbClr val="2584DF"/>
              </a:solidFill>
            </a:endParaRPr>
          </a:p>
          <a:p>
            <a:pPr marL="0" indent="0">
              <a:buNone/>
            </a:pPr>
            <a:endParaRPr lang="en-US" altLang="en-US" sz="600" dirty="0" smtClean="0">
              <a:solidFill>
                <a:srgbClr val="2584DF"/>
              </a:solidFill>
            </a:endParaRPr>
          </a:p>
          <a:p>
            <a:pPr marL="0" indent="0">
              <a:buNone/>
            </a:pPr>
            <a:r>
              <a:rPr lang="en-US" altLang="en-US" sz="2400" dirty="0" smtClean="0">
                <a:solidFill>
                  <a:srgbClr val="2584DF"/>
                </a:solidFill>
              </a:rPr>
              <a:t>50% of households who had been displaced for at least one year were still living in unstable conditions after four and a half years</a:t>
            </a:r>
            <a:endParaRPr lang="en-US" altLang="en-US" sz="2400" dirty="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sp>
        <p:nvSpPr>
          <p:cNvPr id="7" name="Content Placeholder 1"/>
          <p:cNvSpPr txBox="1">
            <a:spLocks/>
          </p:cNvSpPr>
          <p:nvPr/>
        </p:nvSpPr>
        <p:spPr bwMode="auto">
          <a:xfrm>
            <a:off x="0" y="5848346"/>
            <a:ext cx="12192000" cy="58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rgbClr val="2584DF"/>
                </a:solidFill>
              </a:rPr>
              <a:t>“Legacy of Katrina: The Impact of Flawed Recovery on Vulnerable Children of the Gulf Coast”, Children’s Health Fund and the National Center for Disaster Preparedness, Columbia University Mailman School of Public Health, August 2010. </a:t>
            </a:r>
            <a:endParaRPr lang="en-US" sz="1800" dirty="0">
              <a:solidFill>
                <a:srgbClr val="2584DF"/>
              </a:solidFill>
            </a:endParaRPr>
          </a:p>
        </p:txBody>
      </p:sp>
    </p:spTree>
    <p:extLst>
      <p:ext uri="{BB962C8B-B14F-4D97-AF65-F5344CB8AC3E}">
        <p14:creationId xmlns:p14="http://schemas.microsoft.com/office/powerpoint/2010/main" val="630422930"/>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11113"/>
            <a:ext cx="10515600" cy="1325563"/>
          </a:xfrm>
        </p:spPr>
        <p:txBody>
          <a:bodyPr/>
          <a:lstStyle/>
          <a:p>
            <a:pPr algn="ctr"/>
            <a:r>
              <a:rPr lang="en-US" altLang="en-US" dirty="0" smtClean="0">
                <a:solidFill>
                  <a:srgbClr val="B2197F"/>
                </a:solidFill>
              </a:rPr>
              <a:t>Resource: Camp Noah</a:t>
            </a:r>
            <a:endParaRPr lang="en-US" altLang="en-US" dirty="0" smtClean="0">
              <a:solidFill>
                <a:srgbClr val="B2197F"/>
              </a:solidFill>
            </a:endParaRPr>
          </a:p>
        </p:txBody>
      </p:sp>
      <p:sp>
        <p:nvSpPr>
          <p:cNvPr id="12292" name="Content Placeholder 3"/>
          <p:cNvSpPr>
            <a:spLocks noGrp="1"/>
          </p:cNvSpPr>
          <p:nvPr>
            <p:ph sz="half" idx="2"/>
          </p:nvPr>
        </p:nvSpPr>
        <p:spPr>
          <a:xfrm>
            <a:off x="115888" y="1662544"/>
            <a:ext cx="11924467" cy="3120591"/>
          </a:xfrm>
        </p:spPr>
        <p:txBody>
          <a:bodyPr/>
          <a:lstStyle/>
          <a:p>
            <a:pPr marL="0" indent="0">
              <a:buNone/>
            </a:pPr>
            <a:r>
              <a:rPr lang="en-US" altLang="en-US" sz="2400" dirty="0">
                <a:solidFill>
                  <a:srgbClr val="2584DF"/>
                </a:solidFill>
              </a:rPr>
              <a:t>A Camp Noah event is organized in a disaster-impacted community in partnership with local organizations or groups.</a:t>
            </a:r>
          </a:p>
          <a:p>
            <a:pPr marL="0" indent="0">
              <a:buNone/>
            </a:pPr>
            <a:endParaRPr lang="en-US" altLang="en-US" sz="2400" dirty="0">
              <a:solidFill>
                <a:srgbClr val="2584DF"/>
              </a:solidFill>
            </a:endParaRPr>
          </a:p>
          <a:p>
            <a:pPr marL="0" indent="0">
              <a:buNone/>
            </a:pPr>
            <a:r>
              <a:rPr lang="en-US" altLang="en-US" sz="2400" dirty="0" smtClean="0">
                <a:solidFill>
                  <a:srgbClr val="2584DF"/>
                </a:solidFill>
              </a:rPr>
              <a:t>Camps </a:t>
            </a:r>
            <a:r>
              <a:rPr lang="en-US" altLang="en-US" sz="2400" dirty="0">
                <a:solidFill>
                  <a:srgbClr val="2584DF"/>
                </a:solidFill>
              </a:rPr>
              <a:t>are held in kid-friendly facilities in impacted communities. Camp Noah events are typically held six months to two years after a disaster or traumatic event, but can also be organized independent of a disaster to equip children with preparedness and resiliency skills for life</a:t>
            </a:r>
            <a:r>
              <a:rPr lang="en-US" altLang="en-US" sz="2400" dirty="0" smtClean="0">
                <a:solidFill>
                  <a:srgbClr val="2584DF"/>
                </a:solidFill>
              </a:rPr>
              <a:t>.</a:t>
            </a:r>
          </a:p>
          <a:p>
            <a:pPr marL="0" indent="0">
              <a:buNone/>
            </a:pPr>
            <a:endParaRPr lang="en-US" altLang="en-US" sz="2400" dirty="0" smtClean="0">
              <a:solidFill>
                <a:srgbClr val="2584DF"/>
              </a:solidFill>
            </a:endParaRPr>
          </a:p>
          <a:p>
            <a:pPr marL="0" indent="0">
              <a:buNone/>
            </a:pPr>
            <a:r>
              <a:rPr lang="en-US" altLang="en-US" sz="2400" dirty="0" smtClean="0">
                <a:solidFill>
                  <a:srgbClr val="2584DF"/>
                </a:solidFill>
              </a:rPr>
              <a:t>1.800.987.0061</a:t>
            </a:r>
            <a:endParaRPr lang="en-US" altLang="en-US" sz="2400" dirty="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pic>
        <p:nvPicPr>
          <p:cNvPr id="6" name="Picture 5"/>
          <p:cNvPicPr>
            <a:picLocks noChangeAspect="1"/>
          </p:cNvPicPr>
          <p:nvPr/>
        </p:nvPicPr>
        <p:blipFill>
          <a:blip r:embed="rId3"/>
          <a:stretch>
            <a:fillRect/>
          </a:stretch>
        </p:blipFill>
        <p:spPr>
          <a:xfrm>
            <a:off x="3335393" y="4541755"/>
            <a:ext cx="8704962" cy="1892383"/>
          </a:xfrm>
          <a:prstGeom prst="rect">
            <a:avLst/>
          </a:prstGeom>
        </p:spPr>
      </p:pic>
    </p:spTree>
    <p:extLst>
      <p:ext uri="{BB962C8B-B14F-4D97-AF65-F5344CB8AC3E}">
        <p14:creationId xmlns:p14="http://schemas.microsoft.com/office/powerpoint/2010/main" val="2748956829"/>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11113"/>
            <a:ext cx="10515600" cy="1325563"/>
          </a:xfrm>
        </p:spPr>
        <p:txBody>
          <a:bodyPr/>
          <a:lstStyle/>
          <a:p>
            <a:pPr algn="ctr"/>
            <a:r>
              <a:rPr lang="en-US" altLang="en-US" dirty="0" smtClean="0">
                <a:solidFill>
                  <a:srgbClr val="B2197F"/>
                </a:solidFill>
              </a:rPr>
              <a:t>Superstorm Sandy</a:t>
            </a:r>
          </a:p>
        </p:txBody>
      </p:sp>
      <p:sp>
        <p:nvSpPr>
          <p:cNvPr id="12292" name="Content Placeholder 3"/>
          <p:cNvSpPr>
            <a:spLocks noGrp="1"/>
          </p:cNvSpPr>
          <p:nvPr>
            <p:ph sz="half" idx="2"/>
          </p:nvPr>
        </p:nvSpPr>
        <p:spPr>
          <a:xfrm>
            <a:off x="115888" y="1892300"/>
            <a:ext cx="5548312" cy="4464050"/>
          </a:xfrm>
        </p:spPr>
        <p:txBody>
          <a:bodyPr/>
          <a:lstStyle/>
          <a:p>
            <a:pPr marL="0" indent="0">
              <a:buNone/>
            </a:pPr>
            <a:r>
              <a:rPr lang="en-US" altLang="en-US" sz="2400" dirty="0">
                <a:solidFill>
                  <a:srgbClr val="2584DF"/>
                </a:solidFill>
              </a:rPr>
              <a:t>A recent report from the US Department of Health and Human Services’ Office of Inspector General (OIG), The Response to Superstorm Sandy Highlights the Importance of Recovery Planning for Child Care Nationwide, provides further insight on these issues, and highlights the challenges faced by child care providers in the aftermath of Superstorm Sandy.  </a:t>
            </a: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591300" y="1892300"/>
            <a:ext cx="5183188" cy="3456272"/>
          </a:xfrm>
        </p:spPr>
      </p:pic>
    </p:spTree>
    <p:extLst>
      <p:ext uri="{BB962C8B-B14F-4D97-AF65-F5344CB8AC3E}">
        <p14:creationId xmlns:p14="http://schemas.microsoft.com/office/powerpoint/2010/main" val="3999375101"/>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2584DF"/>
        </a:solidFill>
        <a:effectLst/>
      </p:bgPr>
    </p:bg>
    <p:spTree>
      <p:nvGrpSpPr>
        <p:cNvPr id="1" name=""/>
        <p:cNvGrpSpPr/>
        <p:nvPr/>
      </p:nvGrpSpPr>
      <p:grpSpPr>
        <a:xfrm>
          <a:off x="0" y="0"/>
          <a:ext cx="0" cy="0"/>
          <a:chOff x="0" y="0"/>
          <a:chExt cx="0" cy="0"/>
        </a:xfrm>
      </p:grpSpPr>
      <p:sp>
        <p:nvSpPr>
          <p:cNvPr id="10" name="Rectangle 9"/>
          <p:cNvSpPr/>
          <p:nvPr/>
        </p:nvSpPr>
        <p:spPr>
          <a:xfrm>
            <a:off x="0" y="0"/>
            <a:ext cx="12192000" cy="5219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533400" y="5407025"/>
            <a:ext cx="11125200" cy="914400"/>
          </a:xfrm>
          <a:solidFill>
            <a:srgbClr val="2584DF"/>
          </a:solidFill>
        </p:spPr>
        <p:txBody>
          <a:bodyPr rtlCol="0"/>
          <a:lstStyle/>
          <a:p>
            <a:pPr fontAlgn="auto">
              <a:spcAft>
                <a:spcPts val="0"/>
              </a:spcAft>
              <a:defRPr/>
            </a:pPr>
            <a:r>
              <a:rPr lang="en-US" cap="all" dirty="0" smtClean="0"/>
              <a:t>SUPERSTORM SANDY</a:t>
            </a:r>
            <a:endParaRPr lang="en-US" cap="all" dirty="0"/>
          </a:p>
        </p:txBody>
      </p:sp>
      <p:sp>
        <p:nvSpPr>
          <p:cNvPr id="8200" name="Footer Placeholder 5"/>
          <p:cNvSpPr txBox="1">
            <a:spLocks/>
          </p:cNvSpPr>
          <p:nvPr/>
        </p:nvSpPr>
        <p:spPr bwMode="auto">
          <a:xfrm>
            <a:off x="4038600" y="6043613"/>
            <a:ext cx="41148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1200">
                <a:solidFill>
                  <a:prstClr val="white"/>
                </a:solidFill>
              </a:rPr>
              <a:t>Copyright Child Care Aware® of America.</a:t>
            </a:r>
          </a:p>
        </p:txBody>
      </p:sp>
      <p:sp>
        <p:nvSpPr>
          <p:cNvPr id="5" name="TextBox 4"/>
          <p:cNvSpPr txBox="1"/>
          <p:nvPr/>
        </p:nvSpPr>
        <p:spPr>
          <a:xfrm>
            <a:off x="8299448" y="3101321"/>
            <a:ext cx="3365500" cy="1200329"/>
          </a:xfrm>
          <a:prstGeom prst="rect">
            <a:avLst/>
          </a:prstGeom>
          <a:noFill/>
        </p:spPr>
        <p:txBody>
          <a:bodyPr wrap="square" rtlCol="0">
            <a:spAutoFit/>
          </a:bodyPr>
          <a:lstStyle/>
          <a:p>
            <a:pPr algn="ctr"/>
            <a:r>
              <a:rPr lang="en-US" altLang="en-US" dirty="0">
                <a:solidFill>
                  <a:srgbClr val="2584DF"/>
                </a:solidFill>
              </a:rPr>
              <a:t>Families sought child care services elsewhere, with some families never returning when the facility reopened</a:t>
            </a:r>
          </a:p>
        </p:txBody>
      </p:sp>
      <p:sp>
        <p:nvSpPr>
          <p:cNvPr id="12" name="TextBox 11"/>
          <p:cNvSpPr txBox="1"/>
          <p:nvPr/>
        </p:nvSpPr>
        <p:spPr>
          <a:xfrm>
            <a:off x="0" y="3099311"/>
            <a:ext cx="3629641" cy="923330"/>
          </a:xfrm>
          <a:prstGeom prst="rect">
            <a:avLst/>
          </a:prstGeom>
          <a:noFill/>
        </p:spPr>
        <p:txBody>
          <a:bodyPr wrap="square" rtlCol="0">
            <a:spAutoFit/>
          </a:bodyPr>
          <a:lstStyle/>
          <a:p>
            <a:pPr algn="ctr"/>
            <a:r>
              <a:rPr lang="en-US" altLang="en-US" dirty="0" smtClean="0">
                <a:solidFill>
                  <a:srgbClr val="2584DF"/>
                </a:solidFill>
              </a:rPr>
              <a:t>697 Child Care Providers in Connecticut, New Jersey and New York Closed</a:t>
            </a:r>
            <a:endParaRPr lang="en-US" altLang="en-US" dirty="0">
              <a:solidFill>
                <a:srgbClr val="2584DF"/>
              </a:solidFill>
            </a:endParaRPr>
          </a:p>
        </p:txBody>
      </p:sp>
      <p:sp>
        <p:nvSpPr>
          <p:cNvPr id="16" name="TextBox 15"/>
          <p:cNvSpPr txBox="1"/>
          <p:nvPr/>
        </p:nvSpPr>
        <p:spPr>
          <a:xfrm>
            <a:off x="196032" y="4246567"/>
            <a:ext cx="3237576" cy="646331"/>
          </a:xfrm>
          <a:prstGeom prst="rect">
            <a:avLst/>
          </a:prstGeom>
          <a:noFill/>
        </p:spPr>
        <p:txBody>
          <a:bodyPr wrap="square" rtlCol="0">
            <a:spAutoFit/>
          </a:bodyPr>
          <a:lstStyle/>
          <a:p>
            <a:pPr algn="ctr"/>
            <a:r>
              <a:rPr lang="en-US" dirty="0">
                <a:solidFill>
                  <a:srgbClr val="2584DF"/>
                </a:solidFill>
              </a:rPr>
              <a:t>Closure time varied, from one month up to eight months. </a:t>
            </a:r>
          </a:p>
        </p:txBody>
      </p:sp>
      <p:sp>
        <p:nvSpPr>
          <p:cNvPr id="15" name="TextBox 14"/>
          <p:cNvSpPr txBox="1"/>
          <p:nvPr/>
        </p:nvSpPr>
        <p:spPr>
          <a:xfrm>
            <a:off x="4038600" y="2609850"/>
            <a:ext cx="3657600" cy="1477328"/>
          </a:xfrm>
          <a:prstGeom prst="rect">
            <a:avLst/>
          </a:prstGeom>
          <a:noFill/>
        </p:spPr>
        <p:txBody>
          <a:bodyPr wrap="square" rtlCol="0">
            <a:spAutoFit/>
          </a:bodyPr>
          <a:lstStyle/>
          <a:p>
            <a:pPr algn="ctr"/>
            <a:r>
              <a:rPr lang="en-US" dirty="0" smtClean="0">
                <a:solidFill>
                  <a:srgbClr val="2584DF"/>
                </a:solidFill>
              </a:rPr>
              <a:t>Delays </a:t>
            </a:r>
            <a:r>
              <a:rPr lang="en-US" dirty="0">
                <a:solidFill>
                  <a:srgbClr val="2584DF"/>
                </a:solidFill>
              </a:rPr>
              <a:t>in communication from state officials about the types of assistance available, one state delayed communication about grant funding until a year after the storm.</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652" t="11998" r="17680" b="3198"/>
          <a:stretch/>
        </p:blipFill>
        <p:spPr>
          <a:xfrm>
            <a:off x="209242" y="323889"/>
            <a:ext cx="3028334" cy="2551496"/>
          </a:xfrm>
          <a:prstGeom prst="rect">
            <a:avLst/>
          </a:prstGeom>
        </p:spPr>
      </p:pic>
      <p:sp>
        <p:nvSpPr>
          <p:cNvPr id="4" name="TextBox 3"/>
          <p:cNvSpPr txBox="1"/>
          <p:nvPr/>
        </p:nvSpPr>
        <p:spPr>
          <a:xfrm>
            <a:off x="4037728" y="996040"/>
            <a:ext cx="3559583" cy="1200329"/>
          </a:xfrm>
          <a:prstGeom prst="rect">
            <a:avLst/>
          </a:prstGeom>
          <a:noFill/>
        </p:spPr>
        <p:txBody>
          <a:bodyPr wrap="square" rtlCol="0">
            <a:spAutoFit/>
          </a:bodyPr>
          <a:lstStyle/>
          <a:p>
            <a:pPr algn="ctr"/>
            <a:r>
              <a:rPr lang="en-US" dirty="0">
                <a:solidFill>
                  <a:srgbClr val="2584DF"/>
                </a:solidFill>
              </a:rPr>
              <a:t>Some, but not all, child care programs were eligible for reimbursement under the Public Assistant grant program.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9856" y="317025"/>
            <a:ext cx="3838606" cy="2558360"/>
          </a:xfrm>
          <a:prstGeom prst="rect">
            <a:avLst/>
          </a:prstGeom>
        </p:spPr>
      </p:pic>
    </p:spTree>
    <p:extLst>
      <p:ext uri="{BB962C8B-B14F-4D97-AF65-F5344CB8AC3E}">
        <p14:creationId xmlns:p14="http://schemas.microsoft.com/office/powerpoint/2010/main" val="2078559057"/>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533400" y="0"/>
            <a:ext cx="10821988" cy="1325563"/>
          </a:xfrm>
        </p:spPr>
        <p:txBody>
          <a:bodyPr/>
          <a:lstStyle/>
          <a:p>
            <a:pPr algn="ctr"/>
            <a:r>
              <a:rPr lang="en-US" altLang="en-US" dirty="0" smtClean="0">
                <a:solidFill>
                  <a:srgbClr val="B2197F"/>
                </a:solidFill>
              </a:rPr>
              <a:t>Child Care Resource &amp; Referral Agencies</a:t>
            </a:r>
            <a:endParaRPr lang="en-US" altLang="en-US" dirty="0">
              <a:solidFill>
                <a:srgbClr val="B2197F"/>
              </a:solidFill>
            </a:endParaRPr>
          </a:p>
        </p:txBody>
      </p:sp>
      <p:sp>
        <p:nvSpPr>
          <p:cNvPr id="12291" name="Text Placeholder 2"/>
          <p:cNvSpPr>
            <a:spLocks noGrp="1"/>
          </p:cNvSpPr>
          <p:nvPr>
            <p:ph type="body" idx="1"/>
          </p:nvPr>
        </p:nvSpPr>
        <p:spPr>
          <a:xfrm>
            <a:off x="295276" y="1188246"/>
            <a:ext cx="5527675" cy="823912"/>
          </a:xfrm>
        </p:spPr>
        <p:txBody>
          <a:bodyPr/>
          <a:lstStyle/>
          <a:p>
            <a:r>
              <a:rPr lang="en-US" altLang="en-US" dirty="0" smtClean="0">
                <a:solidFill>
                  <a:srgbClr val="B2197F"/>
                </a:solidFill>
              </a:rPr>
              <a:t>WHO THEY ARE</a:t>
            </a:r>
            <a:endParaRPr lang="en-US" altLang="en-US" dirty="0">
              <a:solidFill>
                <a:srgbClr val="B2197F"/>
              </a:solidFill>
            </a:endParaRPr>
          </a:p>
        </p:txBody>
      </p:sp>
      <p:sp>
        <p:nvSpPr>
          <p:cNvPr id="12292" name="Content Placeholder 3"/>
          <p:cNvSpPr>
            <a:spLocks noGrp="1"/>
          </p:cNvSpPr>
          <p:nvPr>
            <p:ph sz="half" idx="2"/>
          </p:nvPr>
        </p:nvSpPr>
        <p:spPr>
          <a:xfrm>
            <a:off x="295276" y="2174876"/>
            <a:ext cx="5953124" cy="3684588"/>
          </a:xfrm>
        </p:spPr>
        <p:txBody>
          <a:bodyPr/>
          <a:lstStyle/>
          <a:p>
            <a:r>
              <a:rPr lang="en-US" altLang="en-US" dirty="0">
                <a:solidFill>
                  <a:srgbClr val="2584DF"/>
                </a:solidFill>
              </a:rPr>
              <a:t>There are more than 600 CCR&amp;Rs across the country, staffed by professionals who provide a bridge between parents, providers, community leaders, and policymakers</a:t>
            </a:r>
            <a:r>
              <a:rPr lang="en-US" altLang="en-US" dirty="0" smtClean="0">
                <a:solidFill>
                  <a:srgbClr val="2584DF"/>
                </a:solidFill>
              </a:rPr>
              <a:t>.</a:t>
            </a:r>
          </a:p>
          <a:p>
            <a:r>
              <a:rPr lang="en-US" altLang="en-US" dirty="0">
                <a:solidFill>
                  <a:srgbClr val="2584DF"/>
                </a:solidFill>
              </a:rPr>
              <a:t>Provide a voice for quality early childhood settings at the local, state and national level.</a:t>
            </a:r>
          </a:p>
          <a:p>
            <a:endParaRPr lang="en-US" altLang="en-US" dirty="0">
              <a:solidFill>
                <a:srgbClr val="2584DF"/>
              </a:solidFill>
            </a:endParaRPr>
          </a:p>
        </p:txBody>
      </p:sp>
      <p:sp>
        <p:nvSpPr>
          <p:cNvPr id="12293" name="Text Placeholder 4"/>
          <p:cNvSpPr>
            <a:spLocks noGrp="1"/>
          </p:cNvSpPr>
          <p:nvPr>
            <p:ph type="body" sz="quarter" idx="3"/>
          </p:nvPr>
        </p:nvSpPr>
        <p:spPr>
          <a:xfrm>
            <a:off x="6756400" y="1188246"/>
            <a:ext cx="5183188" cy="823912"/>
          </a:xfrm>
        </p:spPr>
        <p:txBody>
          <a:bodyPr/>
          <a:lstStyle/>
          <a:p>
            <a:r>
              <a:rPr lang="en-US" altLang="en-US" dirty="0" smtClean="0">
                <a:solidFill>
                  <a:srgbClr val="B2197F"/>
                </a:solidFill>
              </a:rPr>
              <a:t>WHAT THEY DO</a:t>
            </a:r>
          </a:p>
        </p:txBody>
      </p:sp>
      <p:sp>
        <p:nvSpPr>
          <p:cNvPr id="12294" name="Content Placeholder 5"/>
          <p:cNvSpPr>
            <a:spLocks noGrp="1"/>
          </p:cNvSpPr>
          <p:nvPr>
            <p:ph sz="quarter" idx="4"/>
          </p:nvPr>
        </p:nvSpPr>
        <p:spPr>
          <a:xfrm>
            <a:off x="6756400" y="2015334"/>
            <a:ext cx="5183188" cy="3684588"/>
          </a:xfrm>
        </p:spPr>
        <p:txBody>
          <a:bodyPr/>
          <a:lstStyle/>
          <a:p>
            <a:r>
              <a:rPr lang="en-US" altLang="en-US" dirty="0" smtClean="0">
                <a:solidFill>
                  <a:srgbClr val="2584DF"/>
                </a:solidFill>
              </a:rPr>
              <a:t>Help </a:t>
            </a:r>
            <a:r>
              <a:rPr lang="en-US" altLang="en-US" dirty="0">
                <a:solidFill>
                  <a:srgbClr val="2584DF"/>
                </a:solidFill>
              </a:rPr>
              <a:t>more than 860,000 families find, evaluate or pay for child care each </a:t>
            </a:r>
            <a:r>
              <a:rPr lang="en-US" altLang="en-US" dirty="0" smtClean="0">
                <a:solidFill>
                  <a:srgbClr val="2584DF"/>
                </a:solidFill>
              </a:rPr>
              <a:t>year</a:t>
            </a:r>
          </a:p>
          <a:p>
            <a:r>
              <a:rPr lang="en-US" altLang="en-US" dirty="0" smtClean="0">
                <a:solidFill>
                  <a:srgbClr val="2584DF"/>
                </a:solidFill>
              </a:rPr>
              <a:t>Train </a:t>
            </a:r>
            <a:r>
              <a:rPr lang="en-US" altLang="en-US" dirty="0">
                <a:solidFill>
                  <a:srgbClr val="2584DF"/>
                </a:solidFill>
              </a:rPr>
              <a:t>more than 580,000 child care providers a year.</a:t>
            </a:r>
          </a:p>
          <a:p>
            <a:r>
              <a:rPr lang="en-US" altLang="en-US" dirty="0" smtClean="0">
                <a:solidFill>
                  <a:srgbClr val="2584DF"/>
                </a:solidFill>
              </a:rPr>
              <a:t>58% administer </a:t>
            </a:r>
            <a:r>
              <a:rPr lang="en-US" altLang="en-US" dirty="0">
                <a:solidFill>
                  <a:srgbClr val="2584DF"/>
                </a:solidFill>
              </a:rPr>
              <a:t>child care subsidies for their state or county</a:t>
            </a:r>
            <a:r>
              <a:rPr lang="en-US" altLang="en-US" dirty="0" smtClean="0">
                <a:solidFill>
                  <a:srgbClr val="2584DF"/>
                </a:solidFill>
              </a:rPr>
              <a:t>.</a:t>
            </a:r>
          </a:p>
          <a:p>
            <a:r>
              <a:rPr lang="en-US" altLang="en-US" dirty="0">
                <a:solidFill>
                  <a:srgbClr val="2584DF"/>
                </a:solidFill>
              </a:rPr>
              <a:t>62% analyze and report on child care supply and demand.</a:t>
            </a:r>
          </a:p>
          <a:p>
            <a:endParaRPr lang="en-US" altLang="en-US" dirty="0">
              <a:solidFill>
                <a:srgbClr val="2584DF"/>
              </a:solidFill>
            </a:endParaRPr>
          </a:p>
          <a:p>
            <a:endParaRPr lang="en-US" altLang="en-US" dirty="0" smtClean="0">
              <a:solidFill>
                <a:srgbClr val="2584DF"/>
              </a:solidFill>
            </a:endParaRPr>
          </a:p>
          <a:p>
            <a:endParaRPr lang="en-US" altLang="en-US" dirty="0" smtClean="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spTree>
    <p:extLst>
      <p:ext uri="{BB962C8B-B14F-4D97-AF65-F5344CB8AC3E}">
        <p14:creationId xmlns:p14="http://schemas.microsoft.com/office/powerpoint/2010/main" val="1617880076"/>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 Would You Respond?</a:t>
            </a:r>
            <a:endParaRPr lang="en-US" dirty="0"/>
          </a:p>
        </p:txBody>
      </p:sp>
      <p:sp>
        <p:nvSpPr>
          <p:cNvPr id="3" name="Subtitle 2"/>
          <p:cNvSpPr>
            <a:spLocks noGrp="1"/>
          </p:cNvSpPr>
          <p:nvPr>
            <p:ph type="subTitle" idx="1"/>
          </p:nvPr>
        </p:nvSpPr>
        <p:spPr/>
        <p:txBody>
          <a:bodyPr/>
          <a:lstStyle/>
          <a:p>
            <a:endParaRPr lang="en-US" dirty="0"/>
          </a:p>
        </p:txBody>
      </p:sp>
      <p:pic>
        <p:nvPicPr>
          <p:cNvPr id="1026" name="Picture 2" descr="http://i.usatoday.net/communitymanager/_photos/on-deadline/2012/06/21/Poolx-inset-community.jpg"/>
          <p:cNvPicPr>
            <a:picLocks noGrp="1" noChangeAspect="1" noChangeArrowheads="1"/>
          </p:cNvPicPr>
          <p:nvPr>
            <p:ph type="pic" idx="10"/>
          </p:nvPr>
        </p:nvPicPr>
        <p:blipFill>
          <a:blip r:embed="rId2">
            <a:extLst>
              <a:ext uri="{28A0092B-C50C-407E-A947-70E740481C1C}">
                <a14:useLocalDpi xmlns:a14="http://schemas.microsoft.com/office/drawing/2010/main" val="0"/>
              </a:ext>
            </a:extLst>
          </a:blip>
          <a:srcRect t="9985" b="998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08862" y="95003"/>
            <a:ext cx="8083138" cy="3785652"/>
          </a:xfrm>
          <a:prstGeom prst="rect">
            <a:avLst/>
          </a:prstGeom>
          <a:noFill/>
        </p:spPr>
        <p:txBody>
          <a:bodyPr wrap="square" rtlCol="0">
            <a:spAutoFit/>
          </a:bodyPr>
          <a:lstStyle/>
          <a:p>
            <a:endParaRPr lang="en-US" sz="2400" dirty="0" smtClean="0"/>
          </a:p>
          <a:p>
            <a:r>
              <a:rPr lang="en-US" sz="2400" dirty="0" smtClean="0"/>
              <a:t>More </a:t>
            </a:r>
            <a:r>
              <a:rPr lang="en-US" sz="2400" dirty="0"/>
              <a:t>than 70 people went to </a:t>
            </a:r>
            <a:r>
              <a:rPr lang="en-US" sz="2400" dirty="0" smtClean="0"/>
              <a:t>hospitals </a:t>
            </a:r>
            <a:r>
              <a:rPr lang="en-US" sz="2400" dirty="0"/>
              <a:t>today after being overcome by fumes from a water-purification chemical at a city pool, according to news reports.</a:t>
            </a:r>
          </a:p>
          <a:p>
            <a:endParaRPr lang="en-US" sz="2400" dirty="0"/>
          </a:p>
          <a:p>
            <a:r>
              <a:rPr lang="en-US" sz="2400" dirty="0" smtClean="0"/>
              <a:t>Swimmers, </a:t>
            </a:r>
            <a:r>
              <a:rPr lang="en-US" sz="2400" dirty="0"/>
              <a:t>including many children, suffered coughing, nausea and eye irritation after a reported chemical spill about 2 </a:t>
            </a:r>
            <a:r>
              <a:rPr lang="en-US" sz="2400" dirty="0" smtClean="0"/>
              <a:t>p.m. </a:t>
            </a:r>
          </a:p>
          <a:p>
            <a:endParaRPr lang="en-US" sz="2400" dirty="0"/>
          </a:p>
          <a:p>
            <a:r>
              <a:rPr lang="en-US" sz="2400" dirty="0" smtClean="0"/>
              <a:t>Two </a:t>
            </a:r>
            <a:r>
              <a:rPr lang="en-US" sz="2400" dirty="0"/>
              <a:t>buses took 50 people to area hospitals, and </a:t>
            </a:r>
            <a:r>
              <a:rPr lang="en-US" sz="2400" dirty="0" smtClean="0"/>
              <a:t>21 </a:t>
            </a:r>
            <a:r>
              <a:rPr lang="en-US" sz="2400" dirty="0"/>
              <a:t>were taken by ambulance.</a:t>
            </a:r>
          </a:p>
        </p:txBody>
      </p:sp>
    </p:spTree>
    <p:extLst>
      <p:ext uri="{BB962C8B-B14F-4D97-AF65-F5344CB8AC3E}">
        <p14:creationId xmlns:p14="http://schemas.microsoft.com/office/powerpoint/2010/main" val="2028054582"/>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Content Placeholder 3"/>
          <p:cNvSpPr>
            <a:spLocks noGrp="1"/>
          </p:cNvSpPr>
          <p:nvPr>
            <p:ph sz="half" idx="2"/>
          </p:nvPr>
        </p:nvSpPr>
        <p:spPr>
          <a:xfrm>
            <a:off x="177656" y="1402882"/>
            <a:ext cx="5157787" cy="3684588"/>
          </a:xfrm>
        </p:spPr>
        <p:txBody>
          <a:bodyPr/>
          <a:lstStyle/>
          <a:p>
            <a:pPr marL="0" indent="0">
              <a:buNone/>
            </a:pPr>
            <a:endParaRPr lang="en-US" altLang="en-US" sz="2400" dirty="0">
              <a:solidFill>
                <a:srgbClr val="2584DF"/>
              </a:solidFill>
            </a:endParaRPr>
          </a:p>
          <a:p>
            <a:pPr marL="0" indent="0">
              <a:buNone/>
            </a:pPr>
            <a:r>
              <a:rPr lang="en-US" altLang="en-US" sz="2400" dirty="0" smtClean="0">
                <a:solidFill>
                  <a:srgbClr val="2584DF"/>
                </a:solidFill>
              </a:rPr>
              <a:t> </a:t>
            </a:r>
            <a:endParaRPr lang="en-US" altLang="en-US" sz="2400" dirty="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794" t="35455" r="12037" b="48160"/>
          <a:stretch/>
        </p:blipFill>
        <p:spPr bwMode="auto">
          <a:xfrm>
            <a:off x="1085931" y="395471"/>
            <a:ext cx="9881594" cy="1196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4"/>
          </p:nvPr>
        </p:nvSpPr>
        <p:spPr>
          <a:xfrm>
            <a:off x="1454728" y="1669906"/>
            <a:ext cx="9144000" cy="3684588"/>
          </a:xfrm>
        </p:spPr>
        <p:txBody>
          <a:bodyPr/>
          <a:lstStyle/>
          <a:p>
            <a:pPr marL="0" indent="0" algn="ctr">
              <a:buNone/>
            </a:pPr>
            <a:endParaRPr lang="en-US" sz="3200" b="1" dirty="0" smtClean="0"/>
          </a:p>
          <a:p>
            <a:pPr marL="0" indent="0" algn="ctr">
              <a:buNone/>
            </a:pPr>
            <a:r>
              <a:rPr lang="en-US" sz="3200" b="1" dirty="0" smtClean="0"/>
              <a:t>Healthcare </a:t>
            </a:r>
            <a:r>
              <a:rPr lang="en-US" sz="3200" b="1" dirty="0"/>
              <a:t>Preparedness for Children in Disasters:  </a:t>
            </a:r>
            <a:br>
              <a:rPr lang="en-US" sz="3200" b="1" dirty="0"/>
            </a:br>
            <a:r>
              <a:rPr lang="en-US" sz="3200" b="1" dirty="0"/>
              <a:t/>
            </a:r>
            <a:br>
              <a:rPr lang="en-US" sz="3200" b="1" dirty="0"/>
            </a:br>
            <a:r>
              <a:rPr lang="en-US" sz="3200" b="1" dirty="0"/>
              <a:t>A Report of the NACCD Healthcare Preparedness Working </a:t>
            </a:r>
            <a:r>
              <a:rPr lang="en-US" sz="3200" b="1" dirty="0" smtClean="0"/>
              <a:t>Group</a:t>
            </a:r>
          </a:p>
          <a:p>
            <a:pPr marL="0" indent="0" algn="ctr">
              <a:buNone/>
            </a:pPr>
            <a:r>
              <a:rPr lang="en-US" sz="3200" b="1" dirty="0" smtClean="0"/>
              <a:t>Nov. 2015</a:t>
            </a:r>
            <a:r>
              <a:rPr lang="en-US" sz="3200" b="1" dirty="0"/>
              <a:t/>
            </a:r>
            <a:br>
              <a:rPr lang="en-US" sz="3200" b="1" dirty="0"/>
            </a:br>
            <a:endParaRPr lang="en-US" dirty="0"/>
          </a:p>
        </p:txBody>
      </p:sp>
    </p:spTree>
    <p:extLst>
      <p:ext uri="{BB962C8B-B14F-4D97-AF65-F5344CB8AC3E}">
        <p14:creationId xmlns:p14="http://schemas.microsoft.com/office/powerpoint/2010/main" val="3792732262"/>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11113"/>
            <a:ext cx="10515600" cy="1109661"/>
          </a:xfrm>
        </p:spPr>
        <p:txBody>
          <a:bodyPr/>
          <a:lstStyle/>
          <a:p>
            <a:pPr algn="ctr"/>
            <a:r>
              <a:rPr lang="en-US" altLang="en-US" dirty="0" smtClean="0">
                <a:solidFill>
                  <a:srgbClr val="B2197F"/>
                </a:solidFill>
              </a:rPr>
              <a:t>How Prepared are Hospitals  </a:t>
            </a:r>
            <a:br>
              <a:rPr lang="en-US" altLang="en-US" dirty="0" smtClean="0">
                <a:solidFill>
                  <a:srgbClr val="B2197F"/>
                </a:solidFill>
              </a:rPr>
            </a:br>
            <a:r>
              <a:rPr lang="en-US" altLang="en-US" dirty="0" smtClean="0">
                <a:solidFill>
                  <a:srgbClr val="B2197F"/>
                </a:solidFill>
              </a:rPr>
              <a:t>for Pediatric Disaster Needs?</a:t>
            </a:r>
          </a:p>
        </p:txBody>
      </p:sp>
      <p:sp>
        <p:nvSpPr>
          <p:cNvPr id="12292" name="Content Placeholder 3"/>
          <p:cNvSpPr>
            <a:spLocks noGrp="1"/>
          </p:cNvSpPr>
          <p:nvPr>
            <p:ph sz="half" idx="2"/>
          </p:nvPr>
        </p:nvSpPr>
        <p:spPr>
          <a:xfrm>
            <a:off x="115888" y="1327148"/>
            <a:ext cx="5157787" cy="3684588"/>
          </a:xfrm>
        </p:spPr>
        <p:txBody>
          <a:bodyPr/>
          <a:lstStyle/>
          <a:p>
            <a:pPr marL="0" indent="0">
              <a:buNone/>
            </a:pPr>
            <a:endParaRPr lang="en-US" altLang="en-US" sz="2400" dirty="0">
              <a:solidFill>
                <a:srgbClr val="2584DF"/>
              </a:solidFill>
            </a:endParaRPr>
          </a:p>
          <a:p>
            <a:pPr marL="0" indent="0">
              <a:buNone/>
            </a:pPr>
            <a:r>
              <a:rPr lang="en-US" altLang="en-US" sz="2400" dirty="0" smtClean="0">
                <a:solidFill>
                  <a:srgbClr val="2584DF"/>
                </a:solidFill>
              </a:rPr>
              <a:t> </a:t>
            </a:r>
            <a:endParaRPr lang="en-US" altLang="en-US" sz="2400" dirty="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sp>
        <p:nvSpPr>
          <p:cNvPr id="2" name="Content Placeholder 1"/>
          <p:cNvSpPr>
            <a:spLocks noGrp="1"/>
          </p:cNvSpPr>
          <p:nvPr>
            <p:ph sz="quarter" idx="4"/>
          </p:nvPr>
        </p:nvSpPr>
        <p:spPr>
          <a:xfrm>
            <a:off x="0" y="5708072"/>
            <a:ext cx="12192000" cy="726065"/>
          </a:xfrm>
        </p:spPr>
        <p:txBody>
          <a:bodyPr/>
          <a:lstStyle/>
          <a:p>
            <a:pPr marL="0" indent="0">
              <a:buNone/>
            </a:pPr>
            <a:r>
              <a:rPr lang="en-US" sz="1800" dirty="0"/>
              <a:t>National Advisory Committee on Children &amp; Disasters- </a:t>
            </a:r>
            <a:r>
              <a:rPr lang="en-US" sz="1800" i="1" dirty="0"/>
              <a:t>Healthcare Preparedness for Children in Disasters: A Report of the NACCD Healthcare Preparedness Working Group</a:t>
            </a:r>
            <a:r>
              <a:rPr lang="en-US" sz="1800" dirty="0"/>
              <a:t>; 11/13/15</a:t>
            </a:r>
          </a:p>
          <a:p>
            <a:pPr marL="0" indent="0">
              <a:buNone/>
            </a:pPr>
            <a:endParaRPr lang="en-US" sz="1800" dirty="0">
              <a:solidFill>
                <a:srgbClr val="2584DF"/>
              </a:solidFill>
            </a:endParaRPr>
          </a:p>
        </p:txBody>
      </p:sp>
      <p:sp>
        <p:nvSpPr>
          <p:cNvPr id="7" name="Content Placeholder 3"/>
          <p:cNvSpPr txBox="1">
            <a:spLocks/>
          </p:cNvSpPr>
          <p:nvPr/>
        </p:nvSpPr>
        <p:spPr bwMode="auto">
          <a:xfrm>
            <a:off x="6044540" y="1412504"/>
            <a:ext cx="6147460" cy="4176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en-US" sz="1200" dirty="0" smtClean="0">
              <a:solidFill>
                <a:srgbClr val="2584DF"/>
              </a:solidFill>
            </a:endParaRPr>
          </a:p>
          <a:p>
            <a:pPr marL="0" indent="0">
              <a:buNone/>
            </a:pPr>
            <a:r>
              <a:rPr lang="en-US" b="1" dirty="0" smtClean="0">
                <a:solidFill>
                  <a:srgbClr val="0070C0"/>
                </a:solidFill>
              </a:rPr>
              <a:t>Only 47% of hospitals actually have disaster plans that include pediatric-specific </a:t>
            </a:r>
            <a:r>
              <a:rPr lang="en-US" b="1" dirty="0" smtClean="0">
                <a:solidFill>
                  <a:srgbClr val="0070C0"/>
                </a:solidFill>
              </a:rPr>
              <a:t>needs</a:t>
            </a:r>
          </a:p>
          <a:p>
            <a:pPr marL="0" indent="0">
              <a:buNone/>
            </a:pPr>
            <a:endParaRPr lang="en-US" b="1" dirty="0" smtClean="0">
              <a:solidFill>
                <a:srgbClr val="0070C0"/>
              </a:solidFill>
            </a:endParaRPr>
          </a:p>
          <a:p>
            <a:pPr marL="0" indent="0">
              <a:buNone/>
            </a:pPr>
            <a:r>
              <a:rPr lang="en-US" b="1" dirty="0">
                <a:solidFill>
                  <a:srgbClr val="0070C0"/>
                </a:solidFill>
              </a:rPr>
              <a:t>Only about </a:t>
            </a:r>
            <a:r>
              <a:rPr lang="en-US" b="1" dirty="0" smtClean="0">
                <a:solidFill>
                  <a:srgbClr val="0070C0"/>
                </a:solidFill>
              </a:rPr>
              <a:t>6% </a:t>
            </a:r>
            <a:r>
              <a:rPr lang="en-US" b="1" dirty="0">
                <a:solidFill>
                  <a:srgbClr val="0070C0"/>
                </a:solidFill>
              </a:rPr>
              <a:t>of EDs in the United States have all of the supplies deemed essential for </a:t>
            </a:r>
            <a:r>
              <a:rPr lang="en-US" b="1" dirty="0" smtClean="0">
                <a:solidFill>
                  <a:srgbClr val="0070C0"/>
                </a:solidFill>
              </a:rPr>
              <a:t>managing pediatric </a:t>
            </a:r>
            <a:r>
              <a:rPr lang="en-US" b="1" dirty="0">
                <a:solidFill>
                  <a:srgbClr val="0070C0"/>
                </a:solidFill>
              </a:rPr>
              <a:t>emergencies</a:t>
            </a:r>
            <a:endParaRPr lang="en-US" b="1" dirty="0">
              <a:solidFill>
                <a:srgbClr val="0070C0"/>
              </a:solidFill>
            </a:endParaRPr>
          </a:p>
          <a:p>
            <a:pPr marL="0" indent="0">
              <a:buNone/>
            </a:pPr>
            <a:endParaRPr lang="en-US" sz="2400" dirty="0">
              <a:solidFill>
                <a:srgbClr val="0070C0"/>
              </a:solidFill>
            </a:endParaRPr>
          </a:p>
          <a:p>
            <a:pPr marL="0" indent="0">
              <a:buNone/>
            </a:pPr>
            <a:endParaRPr lang="en-US" altLang="en-US" sz="900" dirty="0" smtClean="0">
              <a:solidFill>
                <a:srgbClr val="2584DF"/>
              </a:solidFill>
            </a:endParaRPr>
          </a:p>
          <a:p>
            <a:pPr marL="0" indent="0">
              <a:buNone/>
            </a:pPr>
            <a:endParaRPr lang="en-US" altLang="en-US" sz="2400" dirty="0">
              <a:solidFill>
                <a:srgbClr val="2584DF"/>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827" y="1628919"/>
            <a:ext cx="5074228" cy="3382818"/>
          </a:xfrm>
          <a:prstGeom prst="rect">
            <a:avLst/>
          </a:prstGeom>
        </p:spPr>
      </p:pic>
    </p:spTree>
    <p:extLst>
      <p:ext uri="{BB962C8B-B14F-4D97-AF65-F5344CB8AC3E}">
        <p14:creationId xmlns:p14="http://schemas.microsoft.com/office/powerpoint/2010/main" val="611387528"/>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113"/>
            <a:ext cx="12192000" cy="1109661"/>
          </a:xfrm>
        </p:spPr>
        <p:txBody>
          <a:bodyPr/>
          <a:lstStyle/>
          <a:p>
            <a:pPr algn="ctr"/>
            <a:r>
              <a:rPr lang="en-US" altLang="en-US" dirty="0" smtClean="0">
                <a:solidFill>
                  <a:srgbClr val="B2197F"/>
                </a:solidFill>
              </a:rPr>
              <a:t>Healthcare Preparedness for Children in Disasters</a:t>
            </a:r>
            <a:endParaRPr lang="en-US" altLang="en-US" sz="4800" b="1" dirty="0" smtClean="0">
              <a:solidFill>
                <a:srgbClr val="B2197F"/>
              </a:solidFill>
            </a:endParaRPr>
          </a:p>
        </p:txBody>
      </p:sp>
      <p:sp>
        <p:nvSpPr>
          <p:cNvPr id="12292" name="Content Placeholder 3"/>
          <p:cNvSpPr>
            <a:spLocks noGrp="1"/>
          </p:cNvSpPr>
          <p:nvPr>
            <p:ph sz="half" idx="2"/>
          </p:nvPr>
        </p:nvSpPr>
        <p:spPr>
          <a:xfrm>
            <a:off x="177656" y="1402882"/>
            <a:ext cx="5157787" cy="3684588"/>
          </a:xfrm>
        </p:spPr>
        <p:txBody>
          <a:bodyPr/>
          <a:lstStyle/>
          <a:p>
            <a:pPr marL="0" indent="0">
              <a:buNone/>
            </a:pPr>
            <a:endParaRPr lang="en-US" altLang="en-US" sz="2400" dirty="0">
              <a:solidFill>
                <a:srgbClr val="2584DF"/>
              </a:solidFill>
            </a:endParaRPr>
          </a:p>
          <a:p>
            <a:pPr marL="0" indent="0">
              <a:buNone/>
            </a:pPr>
            <a:r>
              <a:rPr lang="en-US" altLang="en-US" sz="2400" dirty="0" smtClean="0">
                <a:solidFill>
                  <a:srgbClr val="2584DF"/>
                </a:solidFill>
              </a:rPr>
              <a:t> </a:t>
            </a:r>
            <a:endParaRPr lang="en-US" altLang="en-US" sz="2400" dirty="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sp>
        <p:nvSpPr>
          <p:cNvPr id="2" name="Content Placeholder 1"/>
          <p:cNvSpPr>
            <a:spLocks noGrp="1"/>
          </p:cNvSpPr>
          <p:nvPr>
            <p:ph sz="quarter" idx="4"/>
          </p:nvPr>
        </p:nvSpPr>
        <p:spPr>
          <a:xfrm>
            <a:off x="0" y="5708072"/>
            <a:ext cx="12192000" cy="726065"/>
          </a:xfrm>
        </p:spPr>
        <p:txBody>
          <a:bodyPr/>
          <a:lstStyle/>
          <a:p>
            <a:pPr marL="0" indent="0">
              <a:buNone/>
            </a:pPr>
            <a:r>
              <a:rPr lang="en-US" sz="1800" dirty="0"/>
              <a:t>National Advisory Committee on Children &amp; Disasters- </a:t>
            </a:r>
            <a:r>
              <a:rPr lang="en-US" sz="1800" i="1" dirty="0"/>
              <a:t>Healthcare Preparedness for Children in Disasters: A Report of the NACCD Healthcare Preparedness Working Group</a:t>
            </a:r>
            <a:r>
              <a:rPr lang="en-US" sz="1800" dirty="0"/>
              <a:t>; 11/13/15</a:t>
            </a:r>
          </a:p>
          <a:p>
            <a:pPr marL="0" indent="0">
              <a:buNone/>
            </a:pPr>
            <a:endParaRPr lang="en-US" sz="1800" dirty="0">
              <a:solidFill>
                <a:srgbClr val="2584DF"/>
              </a:solidFill>
            </a:endParaRPr>
          </a:p>
        </p:txBody>
      </p:sp>
      <p:sp>
        <p:nvSpPr>
          <p:cNvPr id="7" name="Content Placeholder 3"/>
          <p:cNvSpPr txBox="1">
            <a:spLocks/>
          </p:cNvSpPr>
          <p:nvPr/>
        </p:nvSpPr>
        <p:spPr bwMode="auto">
          <a:xfrm>
            <a:off x="574243" y="1524000"/>
            <a:ext cx="4975225" cy="399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u="sng" dirty="0" smtClean="0">
                <a:solidFill>
                  <a:srgbClr val="0070C0"/>
                </a:solidFill>
              </a:rPr>
              <a:t>Recommended Focus Areas:</a:t>
            </a:r>
          </a:p>
          <a:p>
            <a:pPr marL="0" indent="0">
              <a:buNone/>
            </a:pPr>
            <a:endParaRPr lang="en-US" b="1" dirty="0">
              <a:solidFill>
                <a:srgbClr val="0070C0"/>
              </a:solidFill>
            </a:endParaRPr>
          </a:p>
          <a:p>
            <a:pPr marL="514350" indent="-514350">
              <a:buFont typeface="+mj-lt"/>
              <a:buAutoNum type="arabicParenR"/>
            </a:pPr>
            <a:r>
              <a:rPr lang="en-US" dirty="0" smtClean="0">
                <a:solidFill>
                  <a:srgbClr val="0070C0"/>
                </a:solidFill>
              </a:rPr>
              <a:t>Disaster Coalition Enhancement</a:t>
            </a:r>
          </a:p>
          <a:p>
            <a:pPr marL="514350" indent="-514350">
              <a:buFont typeface="+mj-lt"/>
              <a:buAutoNum type="arabicParenR"/>
            </a:pPr>
            <a:endParaRPr lang="en-US" dirty="0" smtClean="0">
              <a:solidFill>
                <a:srgbClr val="0070C0"/>
              </a:solidFill>
            </a:endParaRPr>
          </a:p>
          <a:p>
            <a:pPr marL="514350" indent="-514350">
              <a:buFont typeface="+mj-lt"/>
              <a:buAutoNum type="arabicParenR"/>
            </a:pPr>
            <a:r>
              <a:rPr lang="en-US" dirty="0" smtClean="0">
                <a:solidFill>
                  <a:srgbClr val="0070C0"/>
                </a:solidFill>
              </a:rPr>
              <a:t>Workforce Development</a:t>
            </a:r>
          </a:p>
          <a:p>
            <a:pPr marL="514350" indent="-514350">
              <a:buFont typeface="+mj-lt"/>
              <a:buAutoNum type="arabicParenR"/>
            </a:pPr>
            <a:endParaRPr lang="en-US" dirty="0">
              <a:solidFill>
                <a:srgbClr val="0070C0"/>
              </a:solidFill>
            </a:endParaRPr>
          </a:p>
          <a:p>
            <a:pPr marL="514350" indent="-514350">
              <a:buFont typeface="+mj-lt"/>
              <a:buAutoNum type="arabicParenR"/>
            </a:pPr>
            <a:r>
              <a:rPr lang="en-US" dirty="0" smtClean="0">
                <a:solidFill>
                  <a:srgbClr val="0070C0"/>
                </a:solidFill>
              </a:rPr>
              <a:t>Medical Countermeasures</a:t>
            </a:r>
          </a:p>
          <a:p>
            <a:pPr marL="0" indent="0" algn="ctr">
              <a:buNone/>
            </a:pPr>
            <a:endParaRPr lang="en-US" b="1" dirty="0">
              <a:solidFill>
                <a:srgbClr val="0070C0"/>
              </a:solidFill>
            </a:endParaRPr>
          </a:p>
          <a:p>
            <a:pPr marL="0" indent="0" algn="ctr">
              <a:buNone/>
            </a:pPr>
            <a:endParaRPr lang="en-US" b="1" dirty="0" smtClean="0">
              <a:solidFill>
                <a:srgbClr val="0070C0"/>
              </a:solidFill>
            </a:endParaRPr>
          </a:p>
          <a:p>
            <a:pPr marL="0" indent="0">
              <a:buNone/>
            </a:pPr>
            <a:endParaRPr lang="en-US" sz="24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359237" y="1768937"/>
            <a:ext cx="4975225" cy="3318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011960"/>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112"/>
            <a:ext cx="12192000" cy="830510"/>
          </a:xfrm>
        </p:spPr>
        <p:txBody>
          <a:bodyPr/>
          <a:lstStyle/>
          <a:p>
            <a:pPr algn="ctr"/>
            <a:r>
              <a:rPr lang="en-US" altLang="en-US" dirty="0">
                <a:solidFill>
                  <a:srgbClr val="B2197F"/>
                </a:solidFill>
              </a:rPr>
              <a:t>Healthcare Preparedness for Children in Disasters</a:t>
            </a:r>
            <a:endParaRPr lang="en-US" altLang="en-US" sz="4800" b="1" dirty="0" smtClean="0">
              <a:solidFill>
                <a:srgbClr val="B2197F"/>
              </a:solidFill>
            </a:endParaRPr>
          </a:p>
        </p:txBody>
      </p:sp>
      <p:sp>
        <p:nvSpPr>
          <p:cNvPr id="12292" name="Content Placeholder 3"/>
          <p:cNvSpPr>
            <a:spLocks noGrp="1"/>
          </p:cNvSpPr>
          <p:nvPr>
            <p:ph sz="half" idx="2"/>
          </p:nvPr>
        </p:nvSpPr>
        <p:spPr>
          <a:xfrm>
            <a:off x="177656" y="1402882"/>
            <a:ext cx="5157787" cy="3684588"/>
          </a:xfrm>
        </p:spPr>
        <p:txBody>
          <a:bodyPr/>
          <a:lstStyle/>
          <a:p>
            <a:pPr marL="0" indent="0">
              <a:buNone/>
            </a:pPr>
            <a:endParaRPr lang="en-US" altLang="en-US" sz="2400" dirty="0">
              <a:solidFill>
                <a:srgbClr val="2584DF"/>
              </a:solidFill>
            </a:endParaRPr>
          </a:p>
          <a:p>
            <a:pPr marL="0" indent="0">
              <a:buNone/>
            </a:pPr>
            <a:r>
              <a:rPr lang="en-US" altLang="en-US" sz="2400" dirty="0" smtClean="0">
                <a:solidFill>
                  <a:srgbClr val="2584DF"/>
                </a:solidFill>
              </a:rPr>
              <a:t> </a:t>
            </a:r>
            <a:endParaRPr lang="en-US" altLang="en-US" sz="2400" dirty="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sp>
        <p:nvSpPr>
          <p:cNvPr id="2" name="Content Placeholder 1"/>
          <p:cNvSpPr>
            <a:spLocks noGrp="1"/>
          </p:cNvSpPr>
          <p:nvPr>
            <p:ph sz="quarter" idx="4"/>
          </p:nvPr>
        </p:nvSpPr>
        <p:spPr>
          <a:xfrm>
            <a:off x="0" y="5953991"/>
            <a:ext cx="12192000" cy="480146"/>
          </a:xfrm>
        </p:spPr>
        <p:txBody>
          <a:bodyPr/>
          <a:lstStyle/>
          <a:p>
            <a:pPr marL="0" indent="0" algn="r">
              <a:buNone/>
            </a:pPr>
            <a:r>
              <a:rPr lang="en-US" sz="1600" dirty="0"/>
              <a:t>National Advisory Committee on Children &amp; Disasters- </a:t>
            </a:r>
            <a:r>
              <a:rPr lang="en-US" sz="1600" i="1" dirty="0"/>
              <a:t>Healthcare Preparedness for Children in Disasters: A Report of the NACCD Healthcare Preparedness Working Group</a:t>
            </a:r>
            <a:r>
              <a:rPr lang="en-US" sz="1600" dirty="0"/>
              <a:t>; 11/13/15</a:t>
            </a:r>
          </a:p>
          <a:p>
            <a:pPr marL="0" indent="0">
              <a:buNone/>
            </a:pPr>
            <a:endParaRPr lang="en-US" sz="1800" dirty="0">
              <a:solidFill>
                <a:srgbClr val="2584DF"/>
              </a:solidFill>
            </a:endParaRPr>
          </a:p>
        </p:txBody>
      </p:sp>
      <p:sp>
        <p:nvSpPr>
          <p:cNvPr id="7" name="Content Placeholder 3"/>
          <p:cNvSpPr txBox="1">
            <a:spLocks/>
          </p:cNvSpPr>
          <p:nvPr/>
        </p:nvSpPr>
        <p:spPr bwMode="auto">
          <a:xfrm>
            <a:off x="177656" y="950026"/>
            <a:ext cx="12014344" cy="510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solidFill>
                  <a:srgbClr val="0070C0"/>
                </a:solidFill>
              </a:rPr>
              <a:t>Disaster Coalition Enhancement</a:t>
            </a:r>
          </a:p>
          <a:p>
            <a:r>
              <a:rPr lang="en-US" sz="2400" dirty="0" smtClean="0"/>
              <a:t>Enhance </a:t>
            </a:r>
            <a:r>
              <a:rPr lang="en-US" sz="2400" dirty="0"/>
              <a:t>and improve children’s disaster coalitions to ensure that they are comprehensive, integrated, multi-disciplinary, regionalized to optimize a team approach.  When incorporated into overall disaster planning and management, pediatric disaster coalitions are one of the most effective mechanisms to match resources to needs during catastrophic events.</a:t>
            </a:r>
          </a:p>
          <a:p>
            <a:r>
              <a:rPr lang="en-US" sz="2400" dirty="0" smtClean="0"/>
              <a:t>A </a:t>
            </a:r>
            <a:r>
              <a:rPr lang="en-US" sz="2400" dirty="0"/>
              <a:t>“mutual aid” approach is ideal—using existing models to support the development of others</a:t>
            </a:r>
          </a:p>
          <a:p>
            <a:r>
              <a:rPr lang="en-US" sz="2400" dirty="0" smtClean="0"/>
              <a:t>Break </a:t>
            </a:r>
            <a:r>
              <a:rPr lang="en-US" sz="2400" dirty="0"/>
              <a:t>down silos and allow for professional collaboration</a:t>
            </a:r>
          </a:p>
          <a:p>
            <a:r>
              <a:rPr lang="en-US" sz="2400" dirty="0" smtClean="0"/>
              <a:t>There </a:t>
            </a:r>
            <a:r>
              <a:rPr lang="en-US" sz="2400" dirty="0"/>
              <a:t>is a need to create a guideline and template best practice plan for regional pediatric disaster coalitions that can be customized and utilized by all coalitions to provide a standardized approach and best outcomes for children in a disaster.</a:t>
            </a:r>
          </a:p>
          <a:p>
            <a:r>
              <a:rPr lang="en-US" sz="2400" dirty="0" smtClean="0"/>
              <a:t>Support </a:t>
            </a:r>
            <a:r>
              <a:rPr lang="en-US" sz="2400" dirty="0"/>
              <a:t>the education and engagement of alternate caregivers in advocating for children in a disaster</a:t>
            </a:r>
            <a:r>
              <a:rPr lang="en-US" sz="2400" dirty="0" smtClean="0"/>
              <a:t>.</a:t>
            </a:r>
            <a:endParaRPr lang="en-US" sz="3200" b="1" dirty="0" smtClean="0">
              <a:solidFill>
                <a:srgbClr val="0070C0"/>
              </a:solidFill>
            </a:endParaRPr>
          </a:p>
          <a:p>
            <a:pPr marL="0" indent="0">
              <a:buNone/>
            </a:pPr>
            <a:endParaRPr lang="en-US" sz="2400" dirty="0"/>
          </a:p>
        </p:txBody>
      </p:sp>
    </p:spTree>
    <p:extLst>
      <p:ext uri="{BB962C8B-B14F-4D97-AF65-F5344CB8AC3E}">
        <p14:creationId xmlns:p14="http://schemas.microsoft.com/office/powerpoint/2010/main" val="3426756239"/>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112"/>
            <a:ext cx="12192000" cy="830510"/>
          </a:xfrm>
        </p:spPr>
        <p:txBody>
          <a:bodyPr/>
          <a:lstStyle/>
          <a:p>
            <a:pPr algn="ctr"/>
            <a:r>
              <a:rPr lang="en-US" altLang="en-US" dirty="0" smtClean="0">
                <a:solidFill>
                  <a:srgbClr val="B2197F"/>
                </a:solidFill>
              </a:rPr>
              <a:t>Pediatric Champion</a:t>
            </a:r>
            <a:endParaRPr lang="en-US" altLang="en-US" sz="4800" b="1" dirty="0" smtClean="0">
              <a:solidFill>
                <a:srgbClr val="B2197F"/>
              </a:solidFill>
            </a:endParaRPr>
          </a:p>
        </p:txBody>
      </p:sp>
      <p:sp>
        <p:nvSpPr>
          <p:cNvPr id="12292" name="Content Placeholder 3"/>
          <p:cNvSpPr>
            <a:spLocks noGrp="1"/>
          </p:cNvSpPr>
          <p:nvPr>
            <p:ph sz="half" idx="2"/>
          </p:nvPr>
        </p:nvSpPr>
        <p:spPr>
          <a:xfrm>
            <a:off x="177656" y="1402882"/>
            <a:ext cx="5157787" cy="3684588"/>
          </a:xfrm>
        </p:spPr>
        <p:txBody>
          <a:bodyPr/>
          <a:lstStyle/>
          <a:p>
            <a:pPr marL="0" indent="0">
              <a:buNone/>
            </a:pPr>
            <a:endParaRPr lang="en-US" altLang="en-US" sz="2400" dirty="0">
              <a:solidFill>
                <a:srgbClr val="2584DF"/>
              </a:solidFill>
            </a:endParaRPr>
          </a:p>
          <a:p>
            <a:pPr marL="0" indent="0">
              <a:buNone/>
            </a:pPr>
            <a:r>
              <a:rPr lang="en-US" altLang="en-US" sz="2400" dirty="0" smtClean="0">
                <a:solidFill>
                  <a:srgbClr val="2584DF"/>
                </a:solidFill>
              </a:rPr>
              <a:t> </a:t>
            </a:r>
            <a:endParaRPr lang="en-US" altLang="en-US" sz="2400" dirty="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sp>
        <p:nvSpPr>
          <p:cNvPr id="2" name="Content Placeholder 1"/>
          <p:cNvSpPr>
            <a:spLocks noGrp="1"/>
          </p:cNvSpPr>
          <p:nvPr>
            <p:ph sz="quarter" idx="4"/>
          </p:nvPr>
        </p:nvSpPr>
        <p:spPr>
          <a:xfrm>
            <a:off x="0" y="6134203"/>
            <a:ext cx="12192000" cy="299934"/>
          </a:xfrm>
        </p:spPr>
        <p:txBody>
          <a:bodyPr/>
          <a:lstStyle/>
          <a:p>
            <a:pPr marL="0" indent="0" algn="r">
              <a:buNone/>
            </a:pPr>
            <a:r>
              <a:rPr lang="en-US" sz="1600" dirty="0" smtClean="0"/>
              <a:t>State of Michigan, Pediatric Preparedness Toolkit</a:t>
            </a:r>
            <a:endParaRPr lang="en-US" sz="1600" dirty="0"/>
          </a:p>
          <a:p>
            <a:pPr marL="0" indent="0">
              <a:buNone/>
            </a:pPr>
            <a:endParaRPr lang="en-US" sz="1800" dirty="0">
              <a:solidFill>
                <a:srgbClr val="2584DF"/>
              </a:solidFill>
            </a:endParaRPr>
          </a:p>
        </p:txBody>
      </p:sp>
      <p:sp>
        <p:nvSpPr>
          <p:cNvPr id="7" name="Content Placeholder 3"/>
          <p:cNvSpPr txBox="1">
            <a:spLocks/>
          </p:cNvSpPr>
          <p:nvPr/>
        </p:nvSpPr>
        <p:spPr bwMode="auto">
          <a:xfrm>
            <a:off x="177656" y="819398"/>
            <a:ext cx="12014344" cy="523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Serve </a:t>
            </a:r>
            <a:r>
              <a:rPr lang="en-US" dirty="0"/>
              <a:t>as a liaison to standing hospital pediatric care committees (if hospital cares for children at all during normal operations) or having the ability to stand up such a committee during an incident. </a:t>
            </a:r>
            <a:endParaRPr lang="en-US" dirty="0" smtClean="0"/>
          </a:p>
          <a:p>
            <a:r>
              <a:rPr lang="en-US" dirty="0" smtClean="0"/>
              <a:t>Serve </a:t>
            </a:r>
            <a:r>
              <a:rPr lang="en-US" dirty="0"/>
              <a:t>as a liaison to inpatient nursing and a definitive care hospital (regional pediatric referral center with pediatric-capable trauma center), integrating services and facilitating patient transfers. </a:t>
            </a:r>
          </a:p>
          <a:p>
            <a:r>
              <a:rPr lang="en-US" dirty="0" smtClean="0"/>
              <a:t>Organize </a:t>
            </a:r>
            <a:r>
              <a:rPr lang="en-US" dirty="0"/>
              <a:t>ED nursing continuing education in emergency/disaster pediatric care and providing pediatric orientation for new staff members. </a:t>
            </a:r>
          </a:p>
          <a:p>
            <a:r>
              <a:rPr lang="en-US" dirty="0" smtClean="0"/>
              <a:t>Help </a:t>
            </a:r>
            <a:r>
              <a:rPr lang="en-US" dirty="0"/>
              <a:t>develop, and periodically review and revise policies and procedures for pediatric emergency care. </a:t>
            </a:r>
          </a:p>
          <a:p>
            <a:r>
              <a:rPr lang="en-US" dirty="0" smtClean="0"/>
              <a:t>Monitor </a:t>
            </a:r>
            <a:r>
              <a:rPr lang="en-US" dirty="0"/>
              <a:t>pediatric medical equipment and medication availability. </a:t>
            </a:r>
          </a:p>
          <a:p>
            <a:r>
              <a:rPr lang="en-US" dirty="0" smtClean="0"/>
              <a:t>Provide </a:t>
            </a:r>
            <a:r>
              <a:rPr lang="en-US" dirty="0"/>
              <a:t>emergency evaluation and care to children during a disaster. </a:t>
            </a:r>
            <a:endParaRPr lang="en-US" sz="2400" dirty="0"/>
          </a:p>
        </p:txBody>
      </p:sp>
    </p:spTree>
    <p:extLst>
      <p:ext uri="{BB962C8B-B14F-4D97-AF65-F5344CB8AC3E}">
        <p14:creationId xmlns:p14="http://schemas.microsoft.com/office/powerpoint/2010/main" val="2401884109"/>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113"/>
            <a:ext cx="12192000" cy="1109661"/>
          </a:xfrm>
        </p:spPr>
        <p:txBody>
          <a:bodyPr/>
          <a:lstStyle/>
          <a:p>
            <a:pPr algn="ctr"/>
            <a:r>
              <a:rPr lang="en-US" altLang="en-US" dirty="0">
                <a:solidFill>
                  <a:srgbClr val="B2197F"/>
                </a:solidFill>
              </a:rPr>
              <a:t>Healthcare Preparedness for Children in Disasters</a:t>
            </a:r>
            <a:endParaRPr lang="en-US" altLang="en-US" sz="4800" b="1" dirty="0" smtClean="0">
              <a:solidFill>
                <a:srgbClr val="B2197F"/>
              </a:solidFill>
            </a:endParaRPr>
          </a:p>
        </p:txBody>
      </p:sp>
      <p:sp>
        <p:nvSpPr>
          <p:cNvPr id="12292" name="Content Placeholder 3"/>
          <p:cNvSpPr>
            <a:spLocks noGrp="1"/>
          </p:cNvSpPr>
          <p:nvPr>
            <p:ph sz="half" idx="2"/>
          </p:nvPr>
        </p:nvSpPr>
        <p:spPr>
          <a:xfrm>
            <a:off x="177656" y="1402882"/>
            <a:ext cx="5157787" cy="3684588"/>
          </a:xfrm>
        </p:spPr>
        <p:txBody>
          <a:bodyPr/>
          <a:lstStyle/>
          <a:p>
            <a:pPr marL="0" indent="0">
              <a:buNone/>
            </a:pPr>
            <a:endParaRPr lang="en-US" altLang="en-US" sz="2400" dirty="0">
              <a:solidFill>
                <a:srgbClr val="2584DF"/>
              </a:solidFill>
            </a:endParaRPr>
          </a:p>
          <a:p>
            <a:pPr marL="0" indent="0">
              <a:buNone/>
            </a:pPr>
            <a:r>
              <a:rPr lang="en-US" altLang="en-US" sz="2400" dirty="0" smtClean="0">
                <a:solidFill>
                  <a:srgbClr val="2584DF"/>
                </a:solidFill>
              </a:rPr>
              <a:t> </a:t>
            </a:r>
            <a:endParaRPr lang="en-US" altLang="en-US" sz="2400" dirty="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sp>
        <p:nvSpPr>
          <p:cNvPr id="2" name="Content Placeholder 1"/>
          <p:cNvSpPr>
            <a:spLocks noGrp="1"/>
          </p:cNvSpPr>
          <p:nvPr>
            <p:ph sz="quarter" idx="4"/>
          </p:nvPr>
        </p:nvSpPr>
        <p:spPr>
          <a:xfrm>
            <a:off x="0" y="5708072"/>
            <a:ext cx="12192000" cy="726065"/>
          </a:xfrm>
        </p:spPr>
        <p:txBody>
          <a:bodyPr/>
          <a:lstStyle/>
          <a:p>
            <a:pPr marL="0" indent="0">
              <a:buNone/>
            </a:pPr>
            <a:r>
              <a:rPr lang="en-US" sz="1800" dirty="0"/>
              <a:t>National Advisory Committee on Children &amp; Disasters- </a:t>
            </a:r>
            <a:r>
              <a:rPr lang="en-US" sz="1800" i="1" dirty="0"/>
              <a:t>Healthcare Preparedness for Children in Disasters: A Report of the NACCD Healthcare Preparedness Working Group</a:t>
            </a:r>
            <a:r>
              <a:rPr lang="en-US" sz="1800" dirty="0"/>
              <a:t>; 11/13/15</a:t>
            </a:r>
          </a:p>
          <a:p>
            <a:pPr marL="0" indent="0">
              <a:buNone/>
            </a:pPr>
            <a:endParaRPr lang="en-US" sz="1800" dirty="0">
              <a:solidFill>
                <a:srgbClr val="2584DF"/>
              </a:solidFill>
            </a:endParaRPr>
          </a:p>
        </p:txBody>
      </p:sp>
      <p:sp>
        <p:nvSpPr>
          <p:cNvPr id="7" name="Content Placeholder 3"/>
          <p:cNvSpPr txBox="1">
            <a:spLocks/>
          </p:cNvSpPr>
          <p:nvPr/>
        </p:nvSpPr>
        <p:spPr bwMode="auto">
          <a:xfrm>
            <a:off x="177656" y="1391479"/>
            <a:ext cx="10883466" cy="399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70C0"/>
                </a:solidFill>
              </a:rPr>
              <a:t>Workforce </a:t>
            </a:r>
            <a:r>
              <a:rPr lang="en-US" b="1" dirty="0" smtClean="0">
                <a:solidFill>
                  <a:srgbClr val="0070C0"/>
                </a:solidFill>
              </a:rPr>
              <a:t>Development Recommendations:</a:t>
            </a:r>
            <a:endParaRPr lang="en-US" b="1" dirty="0">
              <a:solidFill>
                <a:srgbClr val="0070C0"/>
              </a:solidFill>
            </a:endParaRPr>
          </a:p>
          <a:p>
            <a:pPr marL="0" indent="0">
              <a:buNone/>
            </a:pPr>
            <a:r>
              <a:rPr lang="en-US" sz="2400" dirty="0" smtClean="0"/>
              <a:t>Front-line </a:t>
            </a:r>
            <a:r>
              <a:rPr lang="en-US" sz="2400" dirty="0"/>
              <a:t>personnel who are charged with caring for children affected by disasters need to be trained, organized, and resilient.  (Paramedics, EMTS, nurses, physicians, other important caregivers)</a:t>
            </a:r>
          </a:p>
          <a:p>
            <a:pPr lvl="1"/>
            <a:r>
              <a:rPr lang="en-US" dirty="0" smtClean="0"/>
              <a:t>Develop </a:t>
            </a:r>
            <a:r>
              <a:rPr lang="en-US" dirty="0"/>
              <a:t>training standards and curriculum for a pediatric disaster preparedness training program</a:t>
            </a:r>
          </a:p>
          <a:p>
            <a:pPr lvl="1"/>
            <a:r>
              <a:rPr lang="en-US" dirty="0" smtClean="0"/>
              <a:t>Include </a:t>
            </a:r>
            <a:r>
              <a:rPr lang="en-US" dirty="0"/>
              <a:t>all types of first responders in the training--- including school personnel and child care providers</a:t>
            </a:r>
          </a:p>
          <a:p>
            <a:pPr lvl="1"/>
            <a:r>
              <a:rPr lang="en-US" dirty="0" smtClean="0"/>
              <a:t>Improve </a:t>
            </a:r>
            <a:r>
              <a:rPr lang="en-US" dirty="0"/>
              <a:t>pediatric emergency transport and patient care capabilities </a:t>
            </a:r>
          </a:p>
          <a:p>
            <a:pPr lvl="1"/>
            <a:r>
              <a:rPr lang="en-US" dirty="0" smtClean="0"/>
              <a:t>Assess </a:t>
            </a:r>
            <a:r>
              <a:rPr lang="en-US" dirty="0"/>
              <a:t>the state of existing technology to aid in tracking and reunification</a:t>
            </a:r>
          </a:p>
          <a:p>
            <a:pPr lvl="1"/>
            <a:r>
              <a:rPr lang="en-US" dirty="0" smtClean="0"/>
              <a:t>Work </a:t>
            </a:r>
            <a:r>
              <a:rPr lang="en-US" dirty="0"/>
              <a:t>with FEMA and SAMHSA to address mental health</a:t>
            </a:r>
            <a:endParaRPr lang="en-US" dirty="0" smtClean="0">
              <a:solidFill>
                <a:srgbClr val="0070C0"/>
              </a:solidFill>
            </a:endParaRPr>
          </a:p>
          <a:p>
            <a:pPr marL="0" indent="0" algn="ctr">
              <a:buNone/>
            </a:pPr>
            <a:endParaRPr lang="en-US" b="1" dirty="0">
              <a:solidFill>
                <a:srgbClr val="0070C0"/>
              </a:solidFill>
            </a:endParaRPr>
          </a:p>
          <a:p>
            <a:pPr marL="0" indent="0" algn="ctr">
              <a:buNone/>
            </a:pPr>
            <a:endParaRPr lang="en-US" b="1" dirty="0" smtClean="0">
              <a:solidFill>
                <a:srgbClr val="0070C0"/>
              </a:solidFill>
            </a:endParaRPr>
          </a:p>
          <a:p>
            <a:pPr marL="0" indent="0">
              <a:buNone/>
            </a:pPr>
            <a:endParaRPr lang="en-US" sz="2400" dirty="0"/>
          </a:p>
        </p:txBody>
      </p:sp>
    </p:spTree>
    <p:extLst>
      <p:ext uri="{BB962C8B-B14F-4D97-AF65-F5344CB8AC3E}">
        <p14:creationId xmlns:p14="http://schemas.microsoft.com/office/powerpoint/2010/main" val="1464532172"/>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113"/>
            <a:ext cx="12192000" cy="1109661"/>
          </a:xfrm>
        </p:spPr>
        <p:txBody>
          <a:bodyPr/>
          <a:lstStyle/>
          <a:p>
            <a:pPr algn="ctr"/>
            <a:r>
              <a:rPr lang="en-US" altLang="en-US" dirty="0">
                <a:solidFill>
                  <a:srgbClr val="B2197F"/>
                </a:solidFill>
              </a:rPr>
              <a:t>Healthcare Preparedness for Children in Disasters</a:t>
            </a:r>
            <a:endParaRPr lang="en-US" altLang="en-US" sz="4800" b="1" dirty="0" smtClean="0">
              <a:solidFill>
                <a:srgbClr val="B2197F"/>
              </a:solidFill>
            </a:endParaRPr>
          </a:p>
        </p:txBody>
      </p:sp>
      <p:sp>
        <p:nvSpPr>
          <p:cNvPr id="12292" name="Content Placeholder 3"/>
          <p:cNvSpPr>
            <a:spLocks noGrp="1"/>
          </p:cNvSpPr>
          <p:nvPr>
            <p:ph sz="half" idx="2"/>
          </p:nvPr>
        </p:nvSpPr>
        <p:spPr>
          <a:xfrm>
            <a:off x="177656" y="1402882"/>
            <a:ext cx="5157787" cy="3684588"/>
          </a:xfrm>
        </p:spPr>
        <p:txBody>
          <a:bodyPr/>
          <a:lstStyle/>
          <a:p>
            <a:pPr marL="0" indent="0">
              <a:buNone/>
            </a:pPr>
            <a:endParaRPr lang="en-US" altLang="en-US" sz="2400" dirty="0">
              <a:solidFill>
                <a:srgbClr val="2584DF"/>
              </a:solidFill>
            </a:endParaRPr>
          </a:p>
          <a:p>
            <a:pPr marL="0" indent="0">
              <a:buNone/>
            </a:pPr>
            <a:r>
              <a:rPr lang="en-US" altLang="en-US" sz="2400" dirty="0" smtClean="0">
                <a:solidFill>
                  <a:srgbClr val="2584DF"/>
                </a:solidFill>
              </a:rPr>
              <a:t> </a:t>
            </a:r>
            <a:endParaRPr lang="en-US" altLang="en-US" sz="2400" dirty="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sp>
        <p:nvSpPr>
          <p:cNvPr id="2" name="Content Placeholder 1"/>
          <p:cNvSpPr>
            <a:spLocks noGrp="1"/>
          </p:cNvSpPr>
          <p:nvPr>
            <p:ph sz="quarter" idx="4"/>
          </p:nvPr>
        </p:nvSpPr>
        <p:spPr>
          <a:xfrm>
            <a:off x="0" y="5708072"/>
            <a:ext cx="12192000" cy="726065"/>
          </a:xfrm>
        </p:spPr>
        <p:txBody>
          <a:bodyPr/>
          <a:lstStyle/>
          <a:p>
            <a:pPr marL="0" indent="0">
              <a:buNone/>
            </a:pPr>
            <a:r>
              <a:rPr lang="en-US" sz="1800" dirty="0"/>
              <a:t>National Advisory Committee on Children &amp; Disasters- </a:t>
            </a:r>
            <a:r>
              <a:rPr lang="en-US" sz="1800" i="1" dirty="0"/>
              <a:t>Healthcare Preparedness for Children in Disasters: A Report of the NACCD Healthcare Preparedness Working Group</a:t>
            </a:r>
            <a:r>
              <a:rPr lang="en-US" sz="1800" dirty="0"/>
              <a:t>; 11/13/15</a:t>
            </a:r>
          </a:p>
          <a:p>
            <a:pPr marL="0" indent="0">
              <a:buNone/>
            </a:pPr>
            <a:endParaRPr lang="en-US" sz="1800" dirty="0">
              <a:solidFill>
                <a:srgbClr val="2584DF"/>
              </a:solidFill>
            </a:endParaRPr>
          </a:p>
        </p:txBody>
      </p:sp>
      <p:sp>
        <p:nvSpPr>
          <p:cNvPr id="7" name="Content Placeholder 3"/>
          <p:cNvSpPr txBox="1">
            <a:spLocks/>
          </p:cNvSpPr>
          <p:nvPr/>
        </p:nvSpPr>
        <p:spPr bwMode="auto">
          <a:xfrm>
            <a:off x="574243" y="1524000"/>
            <a:ext cx="10883466" cy="399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nation’s ability to dispense medical countermeasures to children has significantly improved, but gaps do remain.</a:t>
            </a:r>
          </a:p>
          <a:p>
            <a:pPr marL="0" indent="0">
              <a:buNone/>
            </a:pPr>
            <a:endParaRPr lang="en-US" sz="1200" b="1" dirty="0">
              <a:solidFill>
                <a:srgbClr val="0070C0"/>
              </a:solidFill>
            </a:endParaRPr>
          </a:p>
          <a:p>
            <a:pPr marL="0" indent="0">
              <a:buNone/>
            </a:pPr>
            <a:r>
              <a:rPr lang="en-US" b="1" dirty="0" smtClean="0">
                <a:solidFill>
                  <a:srgbClr val="0070C0"/>
                </a:solidFill>
              </a:rPr>
              <a:t>Medical Countermeasure Recommendations:</a:t>
            </a:r>
          </a:p>
          <a:p>
            <a:r>
              <a:rPr lang="en-US" sz="2400" dirty="0" smtClean="0"/>
              <a:t>Collaborate </a:t>
            </a:r>
            <a:r>
              <a:rPr lang="en-US" sz="2400" dirty="0"/>
              <a:t>with partners to promote alternate means of quickly assessing dosage requirements for children</a:t>
            </a:r>
          </a:p>
          <a:p>
            <a:r>
              <a:rPr lang="en-US" sz="2400" dirty="0" smtClean="0"/>
              <a:t>Promote </a:t>
            </a:r>
            <a:r>
              <a:rPr lang="en-US" sz="2400" dirty="0"/>
              <a:t>development of alternative drug delivery methods </a:t>
            </a:r>
          </a:p>
          <a:p>
            <a:r>
              <a:rPr lang="en-US" sz="2400" dirty="0" smtClean="0"/>
              <a:t>Develop </a:t>
            </a:r>
            <a:r>
              <a:rPr lang="en-US" sz="2400" dirty="0"/>
              <a:t>a standard list of medications and devices which should be stockpiled in pharmacies for chemical emergencies</a:t>
            </a:r>
          </a:p>
          <a:p>
            <a:pPr marL="0" indent="0" algn="ctr">
              <a:buNone/>
            </a:pPr>
            <a:endParaRPr lang="en-US" b="1" dirty="0">
              <a:solidFill>
                <a:srgbClr val="0070C0"/>
              </a:solidFill>
            </a:endParaRPr>
          </a:p>
          <a:p>
            <a:pPr marL="0" indent="0" algn="ctr">
              <a:buNone/>
            </a:pPr>
            <a:endParaRPr lang="en-US" b="1" dirty="0" smtClean="0">
              <a:solidFill>
                <a:srgbClr val="0070C0"/>
              </a:solidFill>
            </a:endParaRPr>
          </a:p>
          <a:p>
            <a:pPr marL="0" indent="0">
              <a:buNone/>
            </a:pPr>
            <a:endParaRPr lang="en-US" sz="2400" dirty="0"/>
          </a:p>
        </p:txBody>
      </p:sp>
    </p:spTree>
    <p:extLst>
      <p:ext uri="{BB962C8B-B14F-4D97-AF65-F5344CB8AC3E}">
        <p14:creationId xmlns:p14="http://schemas.microsoft.com/office/powerpoint/2010/main" val="484992103"/>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113"/>
            <a:ext cx="12192000" cy="1109661"/>
          </a:xfrm>
        </p:spPr>
        <p:txBody>
          <a:bodyPr/>
          <a:lstStyle/>
          <a:p>
            <a:pPr algn="ctr"/>
            <a:r>
              <a:rPr lang="en-US" altLang="en-US" dirty="0" smtClean="0">
                <a:solidFill>
                  <a:srgbClr val="B2197F"/>
                </a:solidFill>
              </a:rPr>
              <a:t>Recommendations: Pediatric Safety</a:t>
            </a:r>
            <a:endParaRPr lang="en-US" altLang="en-US" sz="4800" b="1" dirty="0" smtClean="0">
              <a:solidFill>
                <a:srgbClr val="B2197F"/>
              </a:solidFill>
            </a:endParaRPr>
          </a:p>
        </p:txBody>
      </p:sp>
      <p:sp>
        <p:nvSpPr>
          <p:cNvPr id="12292" name="Content Placeholder 3"/>
          <p:cNvSpPr>
            <a:spLocks noGrp="1"/>
          </p:cNvSpPr>
          <p:nvPr>
            <p:ph sz="half" idx="2"/>
          </p:nvPr>
        </p:nvSpPr>
        <p:spPr>
          <a:xfrm>
            <a:off x="177656" y="1402882"/>
            <a:ext cx="5157787" cy="3684588"/>
          </a:xfrm>
        </p:spPr>
        <p:txBody>
          <a:bodyPr/>
          <a:lstStyle/>
          <a:p>
            <a:pPr marL="0" indent="0">
              <a:buNone/>
            </a:pPr>
            <a:endParaRPr lang="en-US" altLang="en-US" sz="2400" dirty="0">
              <a:solidFill>
                <a:srgbClr val="2584DF"/>
              </a:solidFill>
            </a:endParaRPr>
          </a:p>
          <a:p>
            <a:pPr marL="0" indent="0">
              <a:buNone/>
            </a:pPr>
            <a:r>
              <a:rPr lang="en-US" altLang="en-US" sz="2400" dirty="0" smtClean="0">
                <a:solidFill>
                  <a:srgbClr val="2584DF"/>
                </a:solidFill>
              </a:rPr>
              <a:t> </a:t>
            </a:r>
            <a:endParaRPr lang="en-US" altLang="en-US" sz="2400" dirty="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sp>
        <p:nvSpPr>
          <p:cNvPr id="2" name="Content Placeholder 1"/>
          <p:cNvSpPr>
            <a:spLocks noGrp="1"/>
          </p:cNvSpPr>
          <p:nvPr>
            <p:ph sz="quarter" idx="4"/>
          </p:nvPr>
        </p:nvSpPr>
        <p:spPr>
          <a:xfrm>
            <a:off x="0" y="6054322"/>
            <a:ext cx="12192000" cy="379815"/>
          </a:xfrm>
        </p:spPr>
        <p:txBody>
          <a:bodyPr/>
          <a:lstStyle/>
          <a:p>
            <a:pPr marL="0" indent="0">
              <a:buNone/>
            </a:pPr>
            <a:r>
              <a:rPr lang="en-US" sz="1800" dirty="0" smtClean="0"/>
              <a:t>Guidelines for Care of Children in the Emergency Department – AAP, EMSC and Children’s National Medical Center</a:t>
            </a:r>
            <a:endParaRPr lang="en-US" sz="1800" dirty="0"/>
          </a:p>
          <a:p>
            <a:pPr marL="0" indent="0">
              <a:buNone/>
            </a:pPr>
            <a:endParaRPr lang="en-US" sz="1800" dirty="0">
              <a:solidFill>
                <a:srgbClr val="2584DF"/>
              </a:solidFill>
            </a:endParaRPr>
          </a:p>
        </p:txBody>
      </p:sp>
      <p:sp>
        <p:nvSpPr>
          <p:cNvPr id="7" name="Content Placeholder 3"/>
          <p:cNvSpPr txBox="1">
            <a:spLocks/>
          </p:cNvSpPr>
          <p:nvPr/>
        </p:nvSpPr>
        <p:spPr bwMode="auto">
          <a:xfrm>
            <a:off x="177656" y="1391479"/>
            <a:ext cx="5371812" cy="399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arenR"/>
            </a:pPr>
            <a:r>
              <a:rPr lang="en-US" dirty="0" smtClean="0">
                <a:solidFill>
                  <a:srgbClr val="0070C0"/>
                </a:solidFill>
              </a:rPr>
              <a:t>Children should be weighed in kilograms</a:t>
            </a:r>
          </a:p>
          <a:p>
            <a:pPr marL="514350" indent="-514350">
              <a:buFont typeface="+mj-lt"/>
              <a:buAutoNum type="arabicParenR"/>
            </a:pPr>
            <a:r>
              <a:rPr lang="en-US" dirty="0" smtClean="0">
                <a:solidFill>
                  <a:srgbClr val="0070C0"/>
                </a:solidFill>
              </a:rPr>
              <a:t>If child is not weighed, a standard method for estimating weight in kilograms should be used</a:t>
            </a:r>
          </a:p>
          <a:p>
            <a:pPr marL="514350" indent="-514350">
              <a:buFont typeface="+mj-lt"/>
              <a:buAutoNum type="arabicParenR"/>
            </a:pPr>
            <a:r>
              <a:rPr lang="en-US" dirty="0" smtClean="0">
                <a:solidFill>
                  <a:srgbClr val="0070C0"/>
                </a:solidFill>
              </a:rPr>
              <a:t>Blood pressure and pulse oximetry monitoring should be available for children of all ages</a:t>
            </a:r>
          </a:p>
          <a:p>
            <a:pPr marL="0" indent="0" algn="ctr">
              <a:buNone/>
            </a:pPr>
            <a:endParaRPr lang="en-US" b="1" dirty="0">
              <a:solidFill>
                <a:srgbClr val="0070C0"/>
              </a:solidFill>
            </a:endParaRPr>
          </a:p>
          <a:p>
            <a:pPr marL="0" indent="0" algn="ctr">
              <a:buNone/>
            </a:pPr>
            <a:endParaRPr lang="en-US" b="1" dirty="0" smtClean="0">
              <a:solidFill>
                <a:srgbClr val="0070C0"/>
              </a:solidFill>
            </a:endParaRPr>
          </a:p>
          <a:p>
            <a:pPr marL="0" indent="0">
              <a:buNone/>
            </a:pPr>
            <a:endParaRPr lang="en-US"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4642" y="1547794"/>
            <a:ext cx="5309515" cy="3539676"/>
          </a:xfrm>
          <a:prstGeom prst="rect">
            <a:avLst/>
          </a:prstGeom>
        </p:spPr>
      </p:pic>
    </p:spTree>
    <p:extLst>
      <p:ext uri="{BB962C8B-B14F-4D97-AF65-F5344CB8AC3E}">
        <p14:creationId xmlns:p14="http://schemas.microsoft.com/office/powerpoint/2010/main" val="4082414523"/>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113"/>
            <a:ext cx="12192000" cy="1109661"/>
          </a:xfrm>
        </p:spPr>
        <p:txBody>
          <a:bodyPr/>
          <a:lstStyle/>
          <a:p>
            <a:pPr algn="ctr"/>
            <a:r>
              <a:rPr lang="en-US" altLang="en-US" dirty="0" smtClean="0">
                <a:solidFill>
                  <a:srgbClr val="B2197F"/>
                </a:solidFill>
              </a:rPr>
              <a:t>Recommendations: Drills</a:t>
            </a:r>
            <a:endParaRPr lang="en-US" altLang="en-US" sz="4800" b="1" dirty="0" smtClean="0">
              <a:solidFill>
                <a:srgbClr val="B2197F"/>
              </a:solidFill>
            </a:endParaRPr>
          </a:p>
        </p:txBody>
      </p:sp>
      <p:sp>
        <p:nvSpPr>
          <p:cNvPr id="12292" name="Content Placeholder 3"/>
          <p:cNvSpPr>
            <a:spLocks noGrp="1"/>
          </p:cNvSpPr>
          <p:nvPr>
            <p:ph sz="half" idx="2"/>
          </p:nvPr>
        </p:nvSpPr>
        <p:spPr>
          <a:xfrm>
            <a:off x="177656" y="1402882"/>
            <a:ext cx="5157787" cy="3684588"/>
          </a:xfrm>
        </p:spPr>
        <p:txBody>
          <a:bodyPr/>
          <a:lstStyle/>
          <a:p>
            <a:pPr marL="0" indent="0">
              <a:buNone/>
            </a:pPr>
            <a:endParaRPr lang="en-US" altLang="en-US" sz="2400" dirty="0">
              <a:solidFill>
                <a:srgbClr val="2584DF"/>
              </a:solidFill>
            </a:endParaRPr>
          </a:p>
          <a:p>
            <a:pPr marL="0" indent="0">
              <a:buNone/>
            </a:pPr>
            <a:r>
              <a:rPr lang="en-US" altLang="en-US" sz="2400" dirty="0" smtClean="0">
                <a:solidFill>
                  <a:srgbClr val="2584DF"/>
                </a:solidFill>
              </a:rPr>
              <a:t> </a:t>
            </a:r>
            <a:endParaRPr lang="en-US" altLang="en-US" sz="2400" dirty="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sp>
        <p:nvSpPr>
          <p:cNvPr id="2" name="Content Placeholder 1"/>
          <p:cNvSpPr>
            <a:spLocks noGrp="1"/>
          </p:cNvSpPr>
          <p:nvPr>
            <p:ph sz="quarter" idx="4"/>
          </p:nvPr>
        </p:nvSpPr>
        <p:spPr>
          <a:xfrm>
            <a:off x="0" y="6054322"/>
            <a:ext cx="12192000" cy="379815"/>
          </a:xfrm>
        </p:spPr>
        <p:txBody>
          <a:bodyPr/>
          <a:lstStyle/>
          <a:p>
            <a:pPr marL="0" indent="0">
              <a:buNone/>
            </a:pPr>
            <a:r>
              <a:rPr lang="en-US" sz="1800" dirty="0" smtClean="0"/>
              <a:t>Guidelines for Care of Children in the Emergency Department – AAP, EMSC and Children’s National Medical Center</a:t>
            </a:r>
            <a:endParaRPr lang="en-US" sz="1800" dirty="0"/>
          </a:p>
          <a:p>
            <a:pPr marL="0" indent="0">
              <a:buNone/>
            </a:pPr>
            <a:endParaRPr lang="en-US" sz="1800" dirty="0">
              <a:solidFill>
                <a:srgbClr val="2584DF"/>
              </a:solidFill>
            </a:endParaRPr>
          </a:p>
        </p:txBody>
      </p:sp>
      <p:sp>
        <p:nvSpPr>
          <p:cNvPr id="7" name="Content Placeholder 3"/>
          <p:cNvSpPr txBox="1">
            <a:spLocks/>
          </p:cNvSpPr>
          <p:nvPr/>
        </p:nvSpPr>
        <p:spPr bwMode="auto">
          <a:xfrm>
            <a:off x="6807488" y="1578442"/>
            <a:ext cx="5130512" cy="399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rgbClr val="0070C0"/>
                </a:solidFill>
              </a:rPr>
              <a:t>Routinely conduct disaster drills. Include a pediatric element into these drills. </a:t>
            </a:r>
          </a:p>
          <a:p>
            <a:pPr marL="0" indent="0">
              <a:buNone/>
            </a:pPr>
            <a:endParaRPr lang="en-US" dirty="0">
              <a:solidFill>
                <a:srgbClr val="0070C0"/>
              </a:solidFill>
            </a:endParaRPr>
          </a:p>
          <a:p>
            <a:pPr marL="0" indent="0">
              <a:buNone/>
            </a:pPr>
            <a:r>
              <a:rPr lang="en-US" dirty="0" smtClean="0">
                <a:solidFill>
                  <a:srgbClr val="0070C0"/>
                </a:solidFill>
              </a:rPr>
              <a:t>Consider conducting a pediatric mass casualty drill at least every 2 years. </a:t>
            </a:r>
          </a:p>
        </p:txBody>
      </p:sp>
      <p:pic>
        <p:nvPicPr>
          <p:cNvPr id="2052" name="Picture 4" descr="http://nacchopreparedness.org/wp-content/uploads/2013/09/13805167159034.jpg"/>
          <p:cNvPicPr>
            <a:picLocks noChangeAspect="1" noChangeArrowheads="1"/>
          </p:cNvPicPr>
          <p:nvPr/>
        </p:nvPicPr>
        <p:blipFill rotWithShape="1">
          <a:blip r:embed="rId3">
            <a:extLst>
              <a:ext uri="{28A0092B-C50C-407E-A947-70E740481C1C}">
                <a14:useLocalDpi xmlns:a14="http://schemas.microsoft.com/office/drawing/2010/main" val="0"/>
              </a:ext>
            </a:extLst>
          </a:blip>
          <a:srcRect l="3531" t="11237" r="4358" b="15596"/>
          <a:stretch/>
        </p:blipFill>
        <p:spPr bwMode="auto">
          <a:xfrm>
            <a:off x="355601" y="1578442"/>
            <a:ext cx="596900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888218"/>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133349"/>
            <a:ext cx="10515600" cy="936625"/>
          </a:xfrm>
        </p:spPr>
        <p:txBody>
          <a:bodyPr/>
          <a:lstStyle/>
          <a:p>
            <a:pPr algn="ctr"/>
            <a:r>
              <a:rPr lang="en-US" altLang="en-US" dirty="0" smtClean="0">
                <a:solidFill>
                  <a:srgbClr val="B2197F"/>
                </a:solidFill>
              </a:rPr>
              <a:t>CCR&amp;R Role in Preparedness</a:t>
            </a:r>
          </a:p>
        </p:txBody>
      </p:sp>
      <p:sp>
        <p:nvSpPr>
          <p:cNvPr id="12292" name="Content Placeholder 3"/>
          <p:cNvSpPr>
            <a:spLocks noGrp="1"/>
          </p:cNvSpPr>
          <p:nvPr>
            <p:ph sz="half" idx="2"/>
          </p:nvPr>
        </p:nvSpPr>
        <p:spPr>
          <a:xfrm>
            <a:off x="101600" y="1431003"/>
            <a:ext cx="7874000" cy="5215066"/>
          </a:xfrm>
        </p:spPr>
        <p:txBody>
          <a:bodyPr/>
          <a:lstStyle/>
          <a:p>
            <a:pPr marL="0" indent="0">
              <a:buNone/>
            </a:pPr>
            <a:r>
              <a:rPr lang="en-US" altLang="en-US" sz="2400" dirty="0">
                <a:solidFill>
                  <a:srgbClr val="2584DF"/>
                </a:solidFill>
              </a:rPr>
              <a:t>Child Care Resource and Referral Agencies are a constant presence in local communities and serve as </a:t>
            </a:r>
            <a:r>
              <a:rPr lang="en-US" altLang="en-US" sz="2400" dirty="0" smtClean="0">
                <a:solidFill>
                  <a:srgbClr val="2584DF"/>
                </a:solidFill>
              </a:rPr>
              <a:t>a trusted </a:t>
            </a:r>
            <a:r>
              <a:rPr lang="en-US" altLang="en-US" sz="2400" dirty="0">
                <a:solidFill>
                  <a:srgbClr val="2584DF"/>
                </a:solidFill>
              </a:rPr>
              <a:t>resource for child care providers and </a:t>
            </a:r>
            <a:r>
              <a:rPr lang="en-US" altLang="en-US" sz="2400" dirty="0" smtClean="0">
                <a:solidFill>
                  <a:srgbClr val="2584DF"/>
                </a:solidFill>
              </a:rPr>
              <a:t>families.</a:t>
            </a:r>
          </a:p>
          <a:p>
            <a:pPr marL="0" indent="0">
              <a:buNone/>
            </a:pPr>
            <a:endParaRPr lang="en-US" altLang="en-US" sz="2400" dirty="0" smtClean="0">
              <a:solidFill>
                <a:srgbClr val="2584DF"/>
              </a:solidFill>
            </a:endParaRPr>
          </a:p>
          <a:p>
            <a:pPr marL="0" indent="0">
              <a:buNone/>
            </a:pPr>
            <a:r>
              <a:rPr lang="en-US" altLang="en-US" sz="2400" dirty="0" err="1" smtClean="0">
                <a:solidFill>
                  <a:srgbClr val="2584DF"/>
                </a:solidFill>
              </a:rPr>
              <a:t>CCAoA</a:t>
            </a:r>
            <a:r>
              <a:rPr lang="en-US" altLang="en-US" sz="2400" dirty="0" smtClean="0">
                <a:solidFill>
                  <a:srgbClr val="2584DF"/>
                </a:solidFill>
              </a:rPr>
              <a:t> </a:t>
            </a:r>
            <a:r>
              <a:rPr lang="en-US" altLang="en-US" sz="2400" dirty="0">
                <a:solidFill>
                  <a:srgbClr val="2584DF"/>
                </a:solidFill>
              </a:rPr>
              <a:t>believes that resilient communities must have preparation, relief, and recovery systems in place to ensure that children are safe and that families can return to work.   </a:t>
            </a:r>
            <a:endParaRPr lang="en-US" altLang="en-US" sz="2400" dirty="0" smtClean="0">
              <a:solidFill>
                <a:srgbClr val="2584DF"/>
              </a:solidFill>
            </a:endParaRPr>
          </a:p>
          <a:p>
            <a:pPr marL="0" indent="0">
              <a:buNone/>
            </a:pPr>
            <a:endParaRPr lang="en-US" altLang="en-US" sz="2400" dirty="0" smtClean="0">
              <a:solidFill>
                <a:srgbClr val="2584DF"/>
              </a:solidFill>
            </a:endParaRPr>
          </a:p>
          <a:p>
            <a:pPr marL="0" indent="0">
              <a:buNone/>
            </a:pPr>
            <a:r>
              <a:rPr lang="en-US" altLang="en-US" sz="2400" dirty="0" smtClean="0">
                <a:solidFill>
                  <a:srgbClr val="2584DF"/>
                </a:solidFill>
              </a:rPr>
              <a:t>With </a:t>
            </a:r>
            <a:r>
              <a:rPr lang="en-US" altLang="en-US" sz="2400" dirty="0">
                <a:solidFill>
                  <a:srgbClr val="2584DF"/>
                </a:solidFill>
              </a:rPr>
              <a:t>the proper training and resources, CCR&amp;Rs can serve as resilience hubs that reduce, and possibly prevent, the suffering of people affected by disasters—especially those most vulnerable. </a:t>
            </a: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chemeClr val="bg1"/>
                </a:solidFill>
              </a:rPr>
              <a:t>Copyright Child Care Aware® of America.</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1948656"/>
            <a:ext cx="3606800" cy="3606800"/>
          </a:xfrm>
          <a:prstGeom prst="rect">
            <a:avLst/>
          </a:prstGeom>
        </p:spPr>
      </p:pic>
    </p:spTree>
    <p:extLst>
      <p:ext uri="{BB962C8B-B14F-4D97-AF65-F5344CB8AC3E}">
        <p14:creationId xmlns:p14="http://schemas.microsoft.com/office/powerpoint/2010/main" val="2645541480"/>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113"/>
            <a:ext cx="12192000" cy="1109661"/>
          </a:xfrm>
        </p:spPr>
        <p:txBody>
          <a:bodyPr/>
          <a:lstStyle/>
          <a:p>
            <a:pPr algn="ctr"/>
            <a:r>
              <a:rPr lang="en-US" altLang="en-US" dirty="0" smtClean="0">
                <a:solidFill>
                  <a:srgbClr val="B2197F"/>
                </a:solidFill>
              </a:rPr>
              <a:t>Recommendations: Procedures/Policies</a:t>
            </a:r>
            <a:endParaRPr lang="en-US" altLang="en-US" sz="4800" b="1" dirty="0" smtClean="0">
              <a:solidFill>
                <a:srgbClr val="B2197F"/>
              </a:solidFill>
            </a:endParaRPr>
          </a:p>
        </p:txBody>
      </p:sp>
      <p:sp>
        <p:nvSpPr>
          <p:cNvPr id="12292" name="Content Placeholder 3"/>
          <p:cNvSpPr>
            <a:spLocks noGrp="1"/>
          </p:cNvSpPr>
          <p:nvPr>
            <p:ph sz="half" idx="2"/>
          </p:nvPr>
        </p:nvSpPr>
        <p:spPr>
          <a:xfrm>
            <a:off x="-936160" y="1250482"/>
            <a:ext cx="5157787" cy="3684588"/>
          </a:xfrm>
        </p:spPr>
        <p:txBody>
          <a:bodyPr/>
          <a:lstStyle/>
          <a:p>
            <a:pPr marL="0" indent="0">
              <a:buNone/>
            </a:pPr>
            <a:endParaRPr lang="en-US" altLang="en-US" sz="2400" dirty="0">
              <a:solidFill>
                <a:srgbClr val="2584DF"/>
              </a:solidFill>
            </a:endParaRPr>
          </a:p>
          <a:p>
            <a:pPr marL="0" indent="0">
              <a:buNone/>
            </a:pPr>
            <a:r>
              <a:rPr lang="en-US" altLang="en-US" sz="2400" dirty="0" smtClean="0">
                <a:solidFill>
                  <a:srgbClr val="2584DF"/>
                </a:solidFill>
              </a:rPr>
              <a:t> </a:t>
            </a:r>
            <a:endParaRPr lang="en-US" altLang="en-US" sz="2400" dirty="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sp>
        <p:nvSpPr>
          <p:cNvPr id="2" name="Content Placeholder 1"/>
          <p:cNvSpPr>
            <a:spLocks noGrp="1"/>
          </p:cNvSpPr>
          <p:nvPr>
            <p:ph sz="quarter" idx="4"/>
          </p:nvPr>
        </p:nvSpPr>
        <p:spPr>
          <a:xfrm>
            <a:off x="0" y="6054322"/>
            <a:ext cx="12192000" cy="379815"/>
          </a:xfrm>
        </p:spPr>
        <p:txBody>
          <a:bodyPr/>
          <a:lstStyle/>
          <a:p>
            <a:pPr marL="0" indent="0">
              <a:buNone/>
            </a:pPr>
            <a:r>
              <a:rPr lang="en-US" sz="1800" dirty="0" smtClean="0"/>
              <a:t>Guidelines for Care of Children in the Emergency Department – AAP, EMSC and Children’s National Medical Center</a:t>
            </a:r>
            <a:endParaRPr lang="en-US" sz="1800" dirty="0"/>
          </a:p>
          <a:p>
            <a:pPr marL="0" indent="0">
              <a:buNone/>
            </a:pPr>
            <a:endParaRPr lang="en-US" sz="1800" dirty="0">
              <a:solidFill>
                <a:srgbClr val="2584DF"/>
              </a:solidFill>
            </a:endParaRPr>
          </a:p>
        </p:txBody>
      </p:sp>
      <p:sp>
        <p:nvSpPr>
          <p:cNvPr id="7" name="Content Placeholder 3"/>
          <p:cNvSpPr txBox="1">
            <a:spLocks/>
          </p:cNvSpPr>
          <p:nvPr/>
        </p:nvSpPr>
        <p:spPr bwMode="auto">
          <a:xfrm>
            <a:off x="5854988" y="1502242"/>
            <a:ext cx="5371812" cy="399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arenR"/>
            </a:pPr>
            <a:r>
              <a:rPr lang="en-US" dirty="0" smtClean="0">
                <a:solidFill>
                  <a:srgbClr val="0070C0"/>
                </a:solidFill>
              </a:rPr>
              <a:t>Physical or chemical restraint of patients</a:t>
            </a:r>
          </a:p>
          <a:p>
            <a:pPr marL="514350" indent="-514350">
              <a:buFont typeface="+mj-lt"/>
              <a:buAutoNum type="arabicParenR"/>
            </a:pPr>
            <a:r>
              <a:rPr lang="en-US" dirty="0" smtClean="0">
                <a:solidFill>
                  <a:srgbClr val="0070C0"/>
                </a:solidFill>
              </a:rPr>
              <a:t>Family presence during emergency care</a:t>
            </a:r>
          </a:p>
          <a:p>
            <a:pPr marL="514350" indent="-514350">
              <a:buFont typeface="+mj-lt"/>
              <a:buAutoNum type="arabicParenR"/>
            </a:pPr>
            <a:r>
              <a:rPr lang="en-US" dirty="0" smtClean="0">
                <a:solidFill>
                  <a:srgbClr val="0070C0"/>
                </a:solidFill>
              </a:rPr>
              <a:t>Death of a child </a:t>
            </a:r>
          </a:p>
          <a:p>
            <a:pPr marL="514350" indent="-514350">
              <a:buFont typeface="+mj-lt"/>
              <a:buAutoNum type="arabicParenR"/>
            </a:pPr>
            <a:r>
              <a:rPr lang="en-US" dirty="0" smtClean="0">
                <a:solidFill>
                  <a:srgbClr val="0070C0"/>
                </a:solidFill>
              </a:rPr>
              <a:t>Death of a parent</a:t>
            </a:r>
          </a:p>
          <a:p>
            <a:pPr marL="514350" indent="-514350">
              <a:buFont typeface="+mj-lt"/>
              <a:buAutoNum type="arabicParenR"/>
            </a:pPr>
            <a:r>
              <a:rPr lang="en-US" dirty="0" smtClean="0">
                <a:solidFill>
                  <a:srgbClr val="0070C0"/>
                </a:solidFill>
              </a:rPr>
              <a:t>Decontamination, isolation, quarantine of families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6193" y="1090621"/>
            <a:ext cx="2925434" cy="4404075"/>
          </a:xfrm>
          <a:prstGeom prst="rect">
            <a:avLst/>
          </a:prstGeom>
        </p:spPr>
      </p:pic>
    </p:spTree>
    <p:extLst>
      <p:ext uri="{BB962C8B-B14F-4D97-AF65-F5344CB8AC3E}">
        <p14:creationId xmlns:p14="http://schemas.microsoft.com/office/powerpoint/2010/main" val="2496205993"/>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113"/>
            <a:ext cx="12192000" cy="1109661"/>
          </a:xfrm>
        </p:spPr>
        <p:txBody>
          <a:bodyPr/>
          <a:lstStyle/>
          <a:p>
            <a:pPr algn="ctr"/>
            <a:r>
              <a:rPr lang="en-US" altLang="en-US" dirty="0" smtClean="0">
                <a:solidFill>
                  <a:srgbClr val="B2197F"/>
                </a:solidFill>
              </a:rPr>
              <a:t>Other Considerations</a:t>
            </a:r>
            <a:endParaRPr lang="en-US" altLang="en-US" sz="4800" b="1" dirty="0" smtClean="0">
              <a:solidFill>
                <a:srgbClr val="B2197F"/>
              </a:solidFill>
            </a:endParaRPr>
          </a:p>
        </p:txBody>
      </p:sp>
      <p:sp>
        <p:nvSpPr>
          <p:cNvPr id="12292" name="Content Placeholder 3"/>
          <p:cNvSpPr>
            <a:spLocks noGrp="1"/>
          </p:cNvSpPr>
          <p:nvPr>
            <p:ph sz="half" idx="2"/>
          </p:nvPr>
        </p:nvSpPr>
        <p:spPr>
          <a:xfrm>
            <a:off x="177656" y="1402882"/>
            <a:ext cx="5157787" cy="3684588"/>
          </a:xfrm>
        </p:spPr>
        <p:txBody>
          <a:bodyPr/>
          <a:lstStyle/>
          <a:p>
            <a:pPr marL="0" indent="0">
              <a:buNone/>
            </a:pPr>
            <a:endParaRPr lang="en-US" altLang="en-US" sz="2400" dirty="0">
              <a:solidFill>
                <a:srgbClr val="2584DF"/>
              </a:solidFill>
            </a:endParaRPr>
          </a:p>
          <a:p>
            <a:pPr marL="0" indent="0">
              <a:buNone/>
            </a:pPr>
            <a:r>
              <a:rPr lang="en-US" altLang="en-US" sz="2400" dirty="0" smtClean="0">
                <a:solidFill>
                  <a:srgbClr val="2584DF"/>
                </a:solidFill>
              </a:rPr>
              <a:t> </a:t>
            </a:r>
            <a:endParaRPr lang="en-US" altLang="en-US" sz="2400" dirty="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sp>
        <p:nvSpPr>
          <p:cNvPr id="7" name="Content Placeholder 3"/>
          <p:cNvSpPr txBox="1">
            <a:spLocks/>
          </p:cNvSpPr>
          <p:nvPr/>
        </p:nvSpPr>
        <p:spPr bwMode="auto">
          <a:xfrm>
            <a:off x="6769388" y="1248949"/>
            <a:ext cx="5130512" cy="399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rgbClr val="0070C0"/>
                </a:solidFill>
              </a:rPr>
              <a:t>Keeping families together during decontamination </a:t>
            </a:r>
          </a:p>
          <a:p>
            <a:pPr marL="0" indent="0">
              <a:buNone/>
            </a:pPr>
            <a:endParaRPr lang="en-US" dirty="0">
              <a:solidFill>
                <a:srgbClr val="0070C0"/>
              </a:solidFill>
            </a:endParaRPr>
          </a:p>
          <a:p>
            <a:pPr marL="0" indent="0">
              <a:buNone/>
            </a:pPr>
            <a:r>
              <a:rPr lang="en-US" dirty="0" smtClean="0">
                <a:solidFill>
                  <a:srgbClr val="0070C0"/>
                </a:solidFill>
              </a:rPr>
              <a:t>Appropriate sized gowns, masks, etc. </a:t>
            </a:r>
          </a:p>
          <a:p>
            <a:pPr marL="0" indent="0">
              <a:buNone/>
            </a:pPr>
            <a:endParaRPr lang="en-US" dirty="0">
              <a:solidFill>
                <a:srgbClr val="0070C0"/>
              </a:solidFill>
            </a:endParaRPr>
          </a:p>
          <a:p>
            <a:pPr marL="0" indent="0">
              <a:buNone/>
            </a:pPr>
            <a:r>
              <a:rPr lang="en-US" dirty="0" smtClean="0">
                <a:solidFill>
                  <a:srgbClr val="0070C0"/>
                </a:solidFill>
              </a:rPr>
              <a:t>Disinfection of toys</a:t>
            </a:r>
          </a:p>
          <a:p>
            <a:pPr marL="0" indent="0">
              <a:buNone/>
            </a:pPr>
            <a:endParaRPr lang="en-US" dirty="0">
              <a:solidFill>
                <a:srgbClr val="0070C0"/>
              </a:solidFill>
            </a:endParaRPr>
          </a:p>
          <a:p>
            <a:pPr marL="0" indent="0">
              <a:buNone/>
            </a:pPr>
            <a:r>
              <a:rPr lang="en-US" dirty="0" smtClean="0">
                <a:solidFill>
                  <a:srgbClr val="0070C0"/>
                </a:solidFill>
              </a:rPr>
              <a:t>Consider conducting a pediatric mass casualty drill at least every 2 years. </a:t>
            </a:r>
          </a:p>
        </p:txBody>
      </p:sp>
      <p:sp>
        <p:nvSpPr>
          <p:cNvPr id="11" name="Content Placeholder 3"/>
          <p:cNvSpPr txBox="1">
            <a:spLocks/>
          </p:cNvSpPr>
          <p:nvPr/>
        </p:nvSpPr>
        <p:spPr bwMode="auto">
          <a:xfrm>
            <a:off x="393988" y="1248949"/>
            <a:ext cx="5130512" cy="399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rgbClr val="0070C0"/>
                </a:solidFill>
              </a:rPr>
              <a:t>Identification bands for children, when arriving at hospital </a:t>
            </a:r>
          </a:p>
          <a:p>
            <a:pPr marL="0" indent="0">
              <a:buNone/>
            </a:pPr>
            <a:endParaRPr lang="en-US" dirty="0" smtClean="0">
              <a:solidFill>
                <a:srgbClr val="0070C0"/>
              </a:solidFill>
            </a:endParaRPr>
          </a:p>
          <a:p>
            <a:pPr marL="0" indent="0">
              <a:buNone/>
            </a:pPr>
            <a:r>
              <a:rPr lang="en-US" dirty="0" smtClean="0">
                <a:solidFill>
                  <a:srgbClr val="0070C0"/>
                </a:solidFill>
              </a:rPr>
              <a:t>Procedures to care for unattended children brought into the hospital </a:t>
            </a:r>
          </a:p>
          <a:p>
            <a:pPr marL="0" indent="0">
              <a:buNone/>
            </a:pPr>
            <a:endParaRPr lang="en-US" dirty="0">
              <a:solidFill>
                <a:srgbClr val="0070C0"/>
              </a:solidFill>
            </a:endParaRPr>
          </a:p>
          <a:p>
            <a:pPr marL="0" indent="0">
              <a:buNone/>
            </a:pPr>
            <a:r>
              <a:rPr lang="en-US" dirty="0" smtClean="0">
                <a:solidFill>
                  <a:srgbClr val="0070C0"/>
                </a:solidFill>
              </a:rPr>
              <a:t>Awareness of available pediatric equipment – ventilators, circuits, </a:t>
            </a:r>
            <a:r>
              <a:rPr lang="en-US" dirty="0" err="1" smtClean="0">
                <a:solidFill>
                  <a:srgbClr val="0070C0"/>
                </a:solidFill>
              </a:rPr>
              <a:t>isolettes</a:t>
            </a:r>
            <a:r>
              <a:rPr lang="en-US" dirty="0" smtClean="0">
                <a:solidFill>
                  <a:srgbClr val="0070C0"/>
                </a:solidFill>
              </a:rPr>
              <a:t>, I/O</a:t>
            </a:r>
          </a:p>
        </p:txBody>
      </p:sp>
    </p:spTree>
    <p:extLst>
      <p:ext uri="{BB962C8B-B14F-4D97-AF65-F5344CB8AC3E}">
        <p14:creationId xmlns:p14="http://schemas.microsoft.com/office/powerpoint/2010/main" val="55291086"/>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5219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533400" y="5407025"/>
            <a:ext cx="11125200" cy="914400"/>
          </a:xfrm>
          <a:solidFill>
            <a:srgbClr val="2584DF"/>
          </a:solidFill>
        </p:spPr>
        <p:txBody>
          <a:bodyPr rtlCol="0"/>
          <a:lstStyle/>
          <a:p>
            <a:pPr fontAlgn="auto">
              <a:spcAft>
                <a:spcPts val="0"/>
              </a:spcAft>
              <a:defRPr/>
            </a:pPr>
            <a:r>
              <a:rPr lang="en-US" cap="all" dirty="0" smtClean="0"/>
              <a:t>RESOURCES</a:t>
            </a:r>
            <a:endParaRPr lang="en-US" cap="all" dirty="0"/>
          </a:p>
        </p:txBody>
      </p:sp>
      <p:sp>
        <p:nvSpPr>
          <p:cNvPr id="8200" name="Footer Placeholder 5"/>
          <p:cNvSpPr txBox="1">
            <a:spLocks/>
          </p:cNvSpPr>
          <p:nvPr/>
        </p:nvSpPr>
        <p:spPr bwMode="auto">
          <a:xfrm>
            <a:off x="4038600" y="6043613"/>
            <a:ext cx="41148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1200">
                <a:solidFill>
                  <a:prstClr val="white"/>
                </a:solidFill>
              </a:rPr>
              <a:t>Copyright Child Care Aware® of America.</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100" y="542450"/>
            <a:ext cx="5638800" cy="3759200"/>
          </a:xfrm>
          <a:prstGeom prst="rect">
            <a:avLst/>
          </a:prstGeom>
        </p:spPr>
      </p:pic>
      <p:sp>
        <p:nvSpPr>
          <p:cNvPr id="13" name="TextBox 12"/>
          <p:cNvSpPr txBox="1"/>
          <p:nvPr/>
        </p:nvSpPr>
        <p:spPr>
          <a:xfrm>
            <a:off x="6241154" y="634236"/>
            <a:ext cx="5640592" cy="3970318"/>
          </a:xfrm>
          <a:prstGeom prst="rect">
            <a:avLst/>
          </a:prstGeom>
          <a:noFill/>
        </p:spPr>
        <p:txBody>
          <a:bodyPr wrap="square" rtlCol="0">
            <a:spAutoFit/>
          </a:bodyPr>
          <a:lstStyle/>
          <a:p>
            <a:pPr algn="ctr"/>
            <a:r>
              <a:rPr lang="en-US" sz="2400" dirty="0" smtClean="0">
                <a:solidFill>
                  <a:srgbClr val="2584DF"/>
                </a:solidFill>
              </a:rPr>
              <a:t>Child Care Aware of America</a:t>
            </a:r>
          </a:p>
          <a:p>
            <a:pPr algn="ctr"/>
            <a:r>
              <a:rPr lang="en-US" sz="2400" dirty="0" smtClean="0">
                <a:solidFill>
                  <a:srgbClr val="2584DF"/>
                </a:solidFill>
              </a:rPr>
              <a:t>www.ChildCarePrepare.org </a:t>
            </a:r>
          </a:p>
          <a:p>
            <a:pPr algn="ctr"/>
            <a:endParaRPr lang="en-US" sz="2400" dirty="0">
              <a:solidFill>
                <a:srgbClr val="2584DF"/>
              </a:solidFill>
            </a:endParaRPr>
          </a:p>
          <a:p>
            <a:pPr algn="ctr"/>
            <a:r>
              <a:rPr lang="en-US" sz="2400" dirty="0" smtClean="0">
                <a:solidFill>
                  <a:srgbClr val="2584DF"/>
                </a:solidFill>
              </a:rPr>
              <a:t>Pediatric Readiness Project</a:t>
            </a:r>
          </a:p>
          <a:p>
            <a:pPr algn="ctr"/>
            <a:r>
              <a:rPr lang="en-US" sz="2400" dirty="0" smtClean="0">
                <a:solidFill>
                  <a:srgbClr val="2584DF"/>
                </a:solidFill>
              </a:rPr>
              <a:t>pediatricreadiness.org</a:t>
            </a:r>
          </a:p>
          <a:p>
            <a:pPr algn="ctr"/>
            <a:endParaRPr lang="en-US" sz="2400" dirty="0">
              <a:solidFill>
                <a:srgbClr val="2584DF"/>
              </a:solidFill>
            </a:endParaRPr>
          </a:p>
          <a:p>
            <a:pPr algn="ctr"/>
            <a:r>
              <a:rPr lang="en-US" sz="2400" dirty="0" smtClean="0">
                <a:solidFill>
                  <a:srgbClr val="2584DF"/>
                </a:solidFill>
              </a:rPr>
              <a:t>American Academy of Pediatrics</a:t>
            </a:r>
          </a:p>
          <a:p>
            <a:pPr algn="ctr"/>
            <a:endParaRPr lang="en-US" sz="2400" dirty="0">
              <a:solidFill>
                <a:srgbClr val="2584DF"/>
              </a:solidFill>
            </a:endParaRPr>
          </a:p>
          <a:p>
            <a:pPr algn="ctr"/>
            <a:r>
              <a:rPr lang="en-US" sz="2400" dirty="0" smtClean="0">
                <a:solidFill>
                  <a:srgbClr val="2584DF"/>
                </a:solidFill>
              </a:rPr>
              <a:t>EMS for Children Program</a:t>
            </a:r>
          </a:p>
          <a:p>
            <a:pPr algn="ctr"/>
            <a:endParaRPr lang="en-US" dirty="0" smtClean="0">
              <a:solidFill>
                <a:srgbClr val="2584DF"/>
              </a:solidFill>
            </a:endParaRPr>
          </a:p>
          <a:p>
            <a:pPr algn="ctr"/>
            <a:endParaRPr lang="en-US" dirty="0">
              <a:solidFill>
                <a:srgbClr val="2584DF"/>
              </a:solidFill>
            </a:endParaRPr>
          </a:p>
        </p:txBody>
      </p:sp>
    </p:spTree>
    <p:extLst>
      <p:ext uri="{BB962C8B-B14F-4D97-AF65-F5344CB8AC3E}">
        <p14:creationId xmlns:p14="http://schemas.microsoft.com/office/powerpoint/2010/main" val="319509866"/>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113"/>
            <a:ext cx="12192000" cy="1109661"/>
          </a:xfrm>
        </p:spPr>
        <p:txBody>
          <a:bodyPr/>
          <a:lstStyle/>
          <a:p>
            <a:pPr algn="ctr"/>
            <a:r>
              <a:rPr lang="en-US" altLang="en-US" dirty="0" smtClean="0">
                <a:solidFill>
                  <a:srgbClr val="B2197F"/>
                </a:solidFill>
              </a:rPr>
              <a:t>Resources: Reunification </a:t>
            </a:r>
            <a:endParaRPr lang="en-US" altLang="en-US" sz="4800" b="1" dirty="0" smtClean="0">
              <a:solidFill>
                <a:srgbClr val="B2197F"/>
              </a:solidFill>
            </a:endParaRPr>
          </a:p>
        </p:txBody>
      </p:sp>
      <p:sp>
        <p:nvSpPr>
          <p:cNvPr id="12292" name="Content Placeholder 3"/>
          <p:cNvSpPr>
            <a:spLocks noGrp="1"/>
          </p:cNvSpPr>
          <p:nvPr>
            <p:ph sz="half" idx="2"/>
          </p:nvPr>
        </p:nvSpPr>
        <p:spPr>
          <a:xfrm>
            <a:off x="177656" y="1402882"/>
            <a:ext cx="5157787" cy="3684588"/>
          </a:xfrm>
        </p:spPr>
        <p:txBody>
          <a:bodyPr/>
          <a:lstStyle/>
          <a:p>
            <a:pPr marL="0" indent="0">
              <a:buNone/>
            </a:pPr>
            <a:endParaRPr lang="en-US" altLang="en-US" sz="2400" dirty="0">
              <a:solidFill>
                <a:srgbClr val="2584DF"/>
              </a:solidFill>
            </a:endParaRPr>
          </a:p>
          <a:p>
            <a:pPr marL="0" indent="0">
              <a:buNone/>
            </a:pPr>
            <a:r>
              <a:rPr lang="en-US" altLang="en-US" sz="2400" dirty="0" smtClean="0">
                <a:solidFill>
                  <a:srgbClr val="2584DF"/>
                </a:solidFill>
              </a:rPr>
              <a:t> </a:t>
            </a:r>
            <a:endParaRPr lang="en-US" altLang="en-US" sz="2400" dirty="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sp>
        <p:nvSpPr>
          <p:cNvPr id="7" name="Content Placeholder 3"/>
          <p:cNvSpPr txBox="1">
            <a:spLocks/>
          </p:cNvSpPr>
          <p:nvPr/>
        </p:nvSpPr>
        <p:spPr bwMode="auto">
          <a:xfrm>
            <a:off x="5526087" y="1248949"/>
            <a:ext cx="6373813" cy="418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70C0"/>
                </a:solidFill>
              </a:rPr>
              <a:t>Public Health Hero of the Year Award</a:t>
            </a:r>
          </a:p>
          <a:p>
            <a:pPr marL="0" indent="0">
              <a:buNone/>
            </a:pPr>
            <a:r>
              <a:rPr lang="en-US" dirty="0">
                <a:solidFill>
                  <a:srgbClr val="0070C0"/>
                </a:solidFill>
              </a:rPr>
              <a:t>United Way’s 2-1-1 received the Public Health Hero of the Year Award from the Tri-County Health Department (TCHD) for its role during the aftermath of the Aurora Theatre Shooting.  2-1-1 Served as a single point of contact for families and loved ones by reducing the number of calls to hospitals, reuniting victims with their families which allowed hospitals and victims to focus on healing </a:t>
            </a:r>
            <a:r>
              <a:rPr lang="en-US" dirty="0" smtClean="0">
                <a:solidFill>
                  <a:srgbClr val="0070C0"/>
                </a:solidFill>
              </a:rPr>
              <a:t>efforts</a:t>
            </a:r>
            <a:endParaRPr lang="en-US" dirty="0" smtClean="0">
              <a:solidFill>
                <a:srgbClr val="0070C0"/>
              </a:solidFill>
            </a:endParaRPr>
          </a:p>
        </p:txBody>
      </p:sp>
      <p:sp>
        <p:nvSpPr>
          <p:cNvPr id="2" name="AutoShape 2" descr="https://211colorado.communityos.org/cms/system/files/images/Public%20Health%20Hero1_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https://211colorado.communityos.org/cms/system/files/images/Public%20Health%20Hero1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177" y="1514943"/>
            <a:ext cx="5102266" cy="3807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575019"/>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113"/>
            <a:ext cx="12192000" cy="1109661"/>
          </a:xfrm>
        </p:spPr>
        <p:txBody>
          <a:bodyPr/>
          <a:lstStyle/>
          <a:p>
            <a:pPr algn="ctr"/>
            <a:r>
              <a:rPr lang="en-US" altLang="en-US" dirty="0" smtClean="0">
                <a:solidFill>
                  <a:srgbClr val="B2197F"/>
                </a:solidFill>
              </a:rPr>
              <a:t>Resources: Reunification </a:t>
            </a:r>
            <a:endParaRPr lang="en-US" altLang="en-US" sz="4800" b="1" dirty="0" smtClean="0">
              <a:solidFill>
                <a:srgbClr val="B2197F"/>
              </a:solidFill>
            </a:endParaRPr>
          </a:p>
        </p:txBody>
      </p:sp>
      <p:sp>
        <p:nvSpPr>
          <p:cNvPr id="12292" name="Content Placeholder 3"/>
          <p:cNvSpPr>
            <a:spLocks noGrp="1"/>
          </p:cNvSpPr>
          <p:nvPr>
            <p:ph sz="half" idx="2"/>
          </p:nvPr>
        </p:nvSpPr>
        <p:spPr>
          <a:xfrm>
            <a:off x="177656" y="1402882"/>
            <a:ext cx="5157787" cy="3684588"/>
          </a:xfrm>
        </p:spPr>
        <p:txBody>
          <a:bodyPr/>
          <a:lstStyle/>
          <a:p>
            <a:pPr marL="0" indent="0">
              <a:buNone/>
            </a:pPr>
            <a:endParaRPr lang="en-US" altLang="en-US" sz="2400" dirty="0">
              <a:solidFill>
                <a:srgbClr val="2584DF"/>
              </a:solidFill>
            </a:endParaRPr>
          </a:p>
          <a:p>
            <a:pPr marL="0" indent="0">
              <a:buNone/>
            </a:pPr>
            <a:r>
              <a:rPr lang="en-US" altLang="en-US" sz="2400" dirty="0" smtClean="0">
                <a:solidFill>
                  <a:srgbClr val="2584DF"/>
                </a:solidFill>
              </a:rPr>
              <a:t> </a:t>
            </a:r>
            <a:endParaRPr lang="en-US" altLang="en-US" sz="2400" dirty="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solidFill>
                  <a:schemeClr val="bg1"/>
                </a:solidFill>
              </a:rPr>
              <a:t>Copyright Child Care Aware® of America.</a:t>
            </a:r>
          </a:p>
        </p:txBody>
      </p:sp>
      <p:sp>
        <p:nvSpPr>
          <p:cNvPr id="7" name="Content Placeholder 3"/>
          <p:cNvSpPr txBox="1">
            <a:spLocks/>
          </p:cNvSpPr>
          <p:nvPr/>
        </p:nvSpPr>
        <p:spPr bwMode="auto">
          <a:xfrm>
            <a:off x="5526087" y="1864425"/>
            <a:ext cx="6373813" cy="357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rgbClr val="0070C0"/>
                </a:solidFill>
              </a:rPr>
              <a:t>Call Line Staffed 24/7</a:t>
            </a:r>
          </a:p>
          <a:p>
            <a:pPr marL="0" indent="0">
              <a:buNone/>
            </a:pPr>
            <a:r>
              <a:rPr lang="en-US" dirty="0" smtClean="0">
                <a:solidFill>
                  <a:srgbClr val="0070C0"/>
                </a:solidFill>
              </a:rPr>
              <a:t>1-800-THE-LOST </a:t>
            </a:r>
          </a:p>
          <a:p>
            <a:pPr marL="0" indent="0">
              <a:buNone/>
            </a:pPr>
            <a:endParaRPr lang="en-US" dirty="0">
              <a:solidFill>
                <a:srgbClr val="0070C0"/>
              </a:solidFill>
            </a:endParaRPr>
          </a:p>
          <a:p>
            <a:pPr marL="0" indent="0">
              <a:buNone/>
            </a:pPr>
            <a:r>
              <a:rPr lang="en-US" dirty="0" smtClean="0">
                <a:solidFill>
                  <a:srgbClr val="0070C0"/>
                </a:solidFill>
              </a:rPr>
              <a:t>Can pull from over 200 volunteers to assist during disasters, other emergencies </a:t>
            </a:r>
            <a:endParaRPr lang="en-US" dirty="0" smtClean="0">
              <a:solidFill>
                <a:srgbClr val="0070C0"/>
              </a:solidFill>
            </a:endParaRPr>
          </a:p>
        </p:txBody>
      </p:sp>
      <p:sp>
        <p:nvSpPr>
          <p:cNvPr id="2" name="AutoShape 2" descr="https://211colorado.communityos.org/cms/system/files/images/Public%20Health%20Hero1_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368299" y="1678627"/>
            <a:ext cx="4006095" cy="2810246"/>
          </a:xfrm>
          <a:prstGeom prst="rect">
            <a:avLst/>
          </a:prstGeom>
        </p:spPr>
      </p:pic>
    </p:spTree>
    <p:extLst>
      <p:ext uri="{BB962C8B-B14F-4D97-AF65-F5344CB8AC3E}">
        <p14:creationId xmlns:p14="http://schemas.microsoft.com/office/powerpoint/2010/main" val="224358631"/>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71" y="1060584"/>
            <a:ext cx="10515600" cy="897005"/>
          </a:xfrm>
        </p:spPr>
        <p:txBody>
          <a:bodyPr>
            <a:normAutofit fontScale="90000"/>
          </a:bodyPr>
          <a:lstStyle/>
          <a:p>
            <a:pPr marL="0" indent="0" algn="ctr">
              <a:lnSpc>
                <a:spcPct val="100000"/>
              </a:lnSpc>
            </a:pPr>
            <a:r>
              <a:rPr lang="en-US" altLang="en-US" dirty="0">
                <a:solidFill>
                  <a:srgbClr val="B2197F"/>
                </a:solidFill>
              </a:rPr>
              <a:t>Help build children’s resilience and ability to cope with crisis through book reading</a:t>
            </a:r>
            <a:r>
              <a:rPr lang="en-US" altLang="en-US" b="1" dirty="0" smtClean="0"/>
              <a:t/>
            </a:r>
            <a:br>
              <a:rPr lang="en-US" altLang="en-US" b="1" dirty="0" smtClean="0"/>
            </a:br>
            <a:r>
              <a:rPr lang="en-US" altLang="en-US" b="1" dirty="0" smtClean="0">
                <a:solidFill>
                  <a:srgbClr val="2584DF"/>
                </a:solidFill>
              </a:rPr>
              <a:t/>
            </a:r>
            <a:br>
              <a:rPr lang="en-US" altLang="en-US" b="1" dirty="0" smtClean="0">
                <a:solidFill>
                  <a:srgbClr val="2584DF"/>
                </a:solidFill>
              </a:rPr>
            </a:br>
            <a:endParaRPr lang="en-US" b="1"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75140" y="2279560"/>
            <a:ext cx="5672142" cy="3762521"/>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0" name="Content Placeholder 3"/>
          <p:cNvSpPr>
            <a:spLocks noGrp="1"/>
          </p:cNvSpPr>
          <p:nvPr>
            <p:ph sz="half" idx="2"/>
          </p:nvPr>
        </p:nvSpPr>
        <p:spPr>
          <a:xfrm>
            <a:off x="7628900" y="3013658"/>
            <a:ext cx="3919671" cy="2575774"/>
          </a:xfrm>
        </p:spPr>
        <p:txBody>
          <a:bodyPr>
            <a:normAutofit/>
          </a:bodyPr>
          <a:lstStyle/>
          <a:p>
            <a:pPr marL="0" indent="0">
              <a:buNone/>
            </a:pPr>
            <a:r>
              <a:rPr lang="en-US" altLang="en-US" sz="2400" i="1" dirty="0" smtClean="0">
                <a:latin typeface="Calibri Light" panose="020F0302020204030204" pitchFamily="34" charset="0"/>
              </a:rPr>
              <a:t>Books are a natural way to support children as they face many life events and are dealing with their developing feelings.  </a:t>
            </a:r>
          </a:p>
          <a:p>
            <a:pPr marL="0" indent="0">
              <a:buNone/>
            </a:pPr>
            <a:endParaRPr lang="en-US" altLang="en-US" dirty="0" smtClean="0">
              <a:solidFill>
                <a:srgbClr val="2584DF"/>
              </a:solidFill>
            </a:endParaRPr>
          </a:p>
        </p:txBody>
      </p:sp>
    </p:spTree>
    <p:extLst>
      <p:ext uri="{BB962C8B-B14F-4D97-AF65-F5344CB8AC3E}">
        <p14:creationId xmlns:p14="http://schemas.microsoft.com/office/powerpoint/2010/main" val="35323285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3928" t="17070" r="40181" b="6776"/>
          <a:stretch/>
        </p:blipFill>
        <p:spPr>
          <a:xfrm>
            <a:off x="6825802" y="299620"/>
            <a:ext cx="4945488" cy="6558380"/>
          </a:xfrm>
          <a:prstGeom prst="rect">
            <a:avLst/>
          </a:prstGeom>
        </p:spPr>
      </p:pic>
      <p:sp>
        <p:nvSpPr>
          <p:cNvPr id="9" name="Title 1"/>
          <p:cNvSpPr txBox="1">
            <a:spLocks/>
          </p:cNvSpPr>
          <p:nvPr/>
        </p:nvSpPr>
        <p:spPr>
          <a:xfrm>
            <a:off x="239681" y="499843"/>
            <a:ext cx="11686155" cy="75383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1600" dirty="0">
              <a:solidFill>
                <a:srgbClr val="B2197F"/>
              </a:solidFill>
            </a:endParaRPr>
          </a:p>
        </p:txBody>
      </p:sp>
      <p:pic>
        <p:nvPicPr>
          <p:cNvPr id="11"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545619" y="1739642"/>
            <a:ext cx="5716644" cy="1268757"/>
          </a:xfrm>
        </p:spPr>
      </p:pic>
      <p:sp>
        <p:nvSpPr>
          <p:cNvPr id="12" name="TextBox 11"/>
          <p:cNvSpPr txBox="1"/>
          <p:nvPr/>
        </p:nvSpPr>
        <p:spPr>
          <a:xfrm>
            <a:off x="1178099" y="3855782"/>
            <a:ext cx="4709286" cy="400110"/>
          </a:xfrm>
          <a:prstGeom prst="rect">
            <a:avLst/>
          </a:prstGeom>
          <a:noFill/>
        </p:spPr>
        <p:txBody>
          <a:bodyPr wrap="square">
            <a:spAutoFit/>
          </a:bodyPr>
          <a:lstStyle/>
          <a:p>
            <a:pPr>
              <a:defRPr/>
            </a:pPr>
            <a:r>
              <a:rPr lang="en-US" sz="2000" b="1" dirty="0">
                <a:latin typeface="+mj-lt"/>
                <a:ea typeface="ＭＳ Ｐゴシック" pitchFamily="34" charset="-128"/>
              </a:rPr>
              <a:t>www.savethechildren.org/GetReady</a:t>
            </a:r>
          </a:p>
        </p:txBody>
      </p:sp>
    </p:spTree>
    <p:extLst>
      <p:ext uri="{BB962C8B-B14F-4D97-AF65-F5344CB8AC3E}">
        <p14:creationId xmlns:p14="http://schemas.microsoft.com/office/powerpoint/2010/main" val="2392173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76102" y="205563"/>
            <a:ext cx="11511806" cy="753831"/>
          </a:xfrm>
        </p:spPr>
        <p:txBody>
          <a:bodyPr>
            <a:normAutofit fontScale="90000"/>
          </a:bodyPr>
          <a:lstStyle/>
          <a:p>
            <a:pPr algn="ctr"/>
            <a:r>
              <a:rPr lang="en-US" altLang="en-US" dirty="0" smtClean="0">
                <a:solidFill>
                  <a:srgbClr val="B2197F"/>
                </a:solidFill>
              </a:rPr>
              <a:t>I Survived Series</a:t>
            </a:r>
            <a:br>
              <a:rPr lang="en-US" altLang="en-US" dirty="0" smtClean="0">
                <a:solidFill>
                  <a:srgbClr val="B2197F"/>
                </a:solidFill>
              </a:rPr>
            </a:br>
            <a:r>
              <a:rPr lang="en-US" altLang="en-US" dirty="0" smtClean="0">
                <a:solidFill>
                  <a:srgbClr val="B2197F"/>
                </a:solidFill>
              </a:rPr>
              <a:t> </a:t>
            </a:r>
            <a:endParaRPr lang="en-US" altLang="en-US" sz="1600" dirty="0" smtClean="0">
              <a:solidFill>
                <a:srgbClr val="B2197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smtClean="0">
                <a:solidFill>
                  <a:schemeClr val="bg1"/>
                </a:solidFill>
              </a:rPr>
              <a:t>Child </a:t>
            </a:r>
            <a:r>
              <a:rPr lang="en-US" altLang="en-US" dirty="0">
                <a:solidFill>
                  <a:schemeClr val="bg1"/>
                </a:solidFill>
              </a:rPr>
              <a:t>Care Aware® of America.</a:t>
            </a:r>
          </a:p>
        </p:txBody>
      </p:sp>
      <p:pic>
        <p:nvPicPr>
          <p:cNvPr id="2" name="Picture 1"/>
          <p:cNvPicPr>
            <a:picLocks noChangeAspect="1"/>
          </p:cNvPicPr>
          <p:nvPr/>
        </p:nvPicPr>
        <p:blipFill rotWithShape="1">
          <a:blip r:embed="rId3"/>
          <a:srcRect l="57885" t="30349" r="32067" b="33472"/>
          <a:stretch/>
        </p:blipFill>
        <p:spPr>
          <a:xfrm>
            <a:off x="176102" y="909784"/>
            <a:ext cx="3200144" cy="4608820"/>
          </a:xfrm>
          <a:prstGeom prst="rect">
            <a:avLst/>
          </a:prstGeom>
        </p:spPr>
      </p:pic>
      <p:sp>
        <p:nvSpPr>
          <p:cNvPr id="4" name="Content Placeholder 3"/>
          <p:cNvSpPr>
            <a:spLocks noGrp="1"/>
          </p:cNvSpPr>
          <p:nvPr>
            <p:ph sz="quarter" idx="4"/>
          </p:nvPr>
        </p:nvSpPr>
        <p:spPr>
          <a:xfrm>
            <a:off x="6840415" y="909784"/>
            <a:ext cx="5183188" cy="4608820"/>
          </a:xfrm>
        </p:spPr>
        <p:txBody>
          <a:bodyPr>
            <a:normAutofit/>
          </a:bodyPr>
          <a:lstStyle/>
          <a:p>
            <a:r>
              <a:rPr lang="en-US" dirty="0" smtClean="0"/>
              <a:t>Series written by Lauren Tarshis</a:t>
            </a:r>
          </a:p>
          <a:p>
            <a:r>
              <a:rPr lang="en-US" dirty="0" smtClean="0"/>
              <a:t>Historical </a:t>
            </a:r>
            <a:r>
              <a:rPr lang="en-US" dirty="0"/>
              <a:t>fiction series </a:t>
            </a:r>
            <a:endParaRPr lang="en-US" dirty="0" smtClean="0"/>
          </a:p>
          <a:p>
            <a:r>
              <a:rPr lang="en-US" dirty="0" smtClean="0"/>
              <a:t>Focuses on historic disasters </a:t>
            </a:r>
          </a:p>
          <a:p>
            <a:r>
              <a:rPr lang="en-US" dirty="0" smtClean="0"/>
              <a:t>Follows the main </a:t>
            </a:r>
            <a:r>
              <a:rPr lang="en-US" dirty="0"/>
              <a:t>characters on a soul-searching quest, as they discover how resilient they truly are and find out that they are also </a:t>
            </a:r>
            <a:r>
              <a:rPr lang="en-US" dirty="0" smtClean="0"/>
              <a:t>survivors.</a:t>
            </a:r>
          </a:p>
          <a:p>
            <a:endParaRPr lang="en-US" dirty="0"/>
          </a:p>
          <a:p>
            <a:pPr marL="0" indent="0">
              <a:buNone/>
            </a:pPr>
            <a:r>
              <a:rPr lang="en-US" dirty="0"/>
              <a:t>http://isurvived.scholastic.com/</a:t>
            </a:r>
          </a:p>
        </p:txBody>
      </p:sp>
      <p:pic>
        <p:nvPicPr>
          <p:cNvPr id="5" name="Picture 4"/>
          <p:cNvPicPr>
            <a:picLocks noChangeAspect="1"/>
          </p:cNvPicPr>
          <p:nvPr/>
        </p:nvPicPr>
        <p:blipFill rotWithShape="1">
          <a:blip r:embed="rId4"/>
          <a:srcRect l="58028" t="26502" r="32020" b="36719"/>
          <a:stretch/>
        </p:blipFill>
        <p:spPr>
          <a:xfrm>
            <a:off x="3505328" y="909784"/>
            <a:ext cx="3118210" cy="4609528"/>
          </a:xfrm>
          <a:prstGeom prst="rect">
            <a:avLst/>
          </a:prstGeom>
        </p:spPr>
      </p:pic>
    </p:spTree>
    <p:extLst>
      <p:ext uri="{BB962C8B-B14F-4D97-AF65-F5344CB8AC3E}">
        <p14:creationId xmlns:p14="http://schemas.microsoft.com/office/powerpoint/2010/main" val="2475475808"/>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278" y="365125"/>
            <a:ext cx="10426521" cy="819731"/>
          </a:xfrm>
        </p:spPr>
        <p:txBody>
          <a:bodyPr>
            <a:normAutofit fontScale="90000"/>
          </a:bodyPr>
          <a:lstStyle/>
          <a:p>
            <a:pPr algn="ctr"/>
            <a:r>
              <a:rPr lang="en-US" b="1" i="1" dirty="0" smtClean="0">
                <a:effectLst/>
              </a:rPr>
              <a:t>Disaster Lit</a:t>
            </a:r>
            <a:r>
              <a:rPr lang="en-US" b="1" dirty="0" smtClean="0">
                <a:effectLst/>
              </a:rPr>
              <a:t>: the</a:t>
            </a:r>
            <a:r>
              <a:rPr lang="en-US" dirty="0" smtClean="0">
                <a:effectLst/>
              </a:rPr>
              <a:t> </a:t>
            </a:r>
            <a:r>
              <a:rPr lang="en-US" b="1" dirty="0" smtClean="0">
                <a:effectLst/>
              </a:rPr>
              <a:t>Resource Guide for Disaster Medicine and Public Health</a:t>
            </a:r>
            <a:endParaRPr lang="en-US" dirty="0"/>
          </a:p>
        </p:txBody>
      </p:sp>
      <p:pic>
        <p:nvPicPr>
          <p:cNvPr id="4" name="Content Placeholder 3"/>
          <p:cNvPicPr>
            <a:picLocks noGrp="1" noChangeAspect="1"/>
          </p:cNvPicPr>
          <p:nvPr>
            <p:ph idx="1"/>
          </p:nvPr>
        </p:nvPicPr>
        <p:blipFill rotWithShape="1">
          <a:blip r:embed="rId2"/>
          <a:srcRect l="16635" t="11319" r="19724" b="8258"/>
          <a:stretch/>
        </p:blipFill>
        <p:spPr>
          <a:xfrm>
            <a:off x="235715" y="1504245"/>
            <a:ext cx="6536260" cy="5162369"/>
          </a:xfrm>
          <a:prstGeom prst="rect">
            <a:avLst/>
          </a:prstGeom>
        </p:spPr>
      </p:pic>
      <p:sp>
        <p:nvSpPr>
          <p:cNvPr id="5" name="Rectangle 4"/>
          <p:cNvSpPr/>
          <p:nvPr/>
        </p:nvSpPr>
        <p:spPr>
          <a:xfrm>
            <a:off x="7642264" y="1998473"/>
            <a:ext cx="3851532" cy="3416320"/>
          </a:xfrm>
          <a:prstGeom prst="rect">
            <a:avLst/>
          </a:prstGeom>
          <a:ln w="3175">
            <a:solidFill>
              <a:schemeClr val="tx1"/>
            </a:solidFill>
          </a:ln>
        </p:spPr>
        <p:txBody>
          <a:bodyPr wrap="square">
            <a:spAutoFit/>
          </a:bodyPr>
          <a:lstStyle/>
          <a:p>
            <a:r>
              <a:rPr lang="en-US" dirty="0"/>
              <a:t>D</a:t>
            </a:r>
            <a:r>
              <a:rPr lang="en-US" dirty="0" smtClean="0">
                <a:effectLst/>
              </a:rPr>
              <a:t>atabase of links to disaster medicine and public health documents available on the Internet at no cost from over 700 organizations for a professional audience </a:t>
            </a:r>
          </a:p>
          <a:p>
            <a:endParaRPr lang="en-US" dirty="0"/>
          </a:p>
          <a:p>
            <a:pPr marL="285750" indent="-285750">
              <a:buFont typeface="Arial" panose="020B0604020202020204" pitchFamily="34" charset="0"/>
              <a:buChar char="•"/>
            </a:pPr>
            <a:r>
              <a:rPr lang="en-US" dirty="0"/>
              <a:t>E</a:t>
            </a:r>
            <a:r>
              <a:rPr lang="en-US" dirty="0" smtClean="0">
                <a:effectLst/>
              </a:rPr>
              <a:t>xpert guidelines</a:t>
            </a:r>
          </a:p>
          <a:p>
            <a:pPr marL="285750" indent="-285750">
              <a:buFont typeface="Arial" panose="020B0604020202020204" pitchFamily="34" charset="0"/>
              <a:buChar char="•"/>
            </a:pPr>
            <a:r>
              <a:rPr lang="en-US" dirty="0"/>
              <a:t>R</a:t>
            </a:r>
            <a:r>
              <a:rPr lang="en-US" dirty="0" smtClean="0">
                <a:effectLst/>
              </a:rPr>
              <a:t>esearch reports </a:t>
            </a:r>
          </a:p>
          <a:p>
            <a:pPr marL="285750" indent="-285750">
              <a:buFont typeface="Arial" panose="020B0604020202020204" pitchFamily="34" charset="0"/>
              <a:buChar char="•"/>
            </a:pPr>
            <a:r>
              <a:rPr lang="en-US" dirty="0"/>
              <a:t>C</a:t>
            </a:r>
            <a:r>
              <a:rPr lang="en-US" dirty="0" smtClean="0">
                <a:effectLst/>
              </a:rPr>
              <a:t>onference proceedings </a:t>
            </a:r>
          </a:p>
          <a:p>
            <a:pPr marL="285750" indent="-285750">
              <a:buFont typeface="Arial" panose="020B0604020202020204" pitchFamily="34" charset="0"/>
              <a:buChar char="•"/>
            </a:pPr>
            <a:r>
              <a:rPr lang="en-US" dirty="0"/>
              <a:t>T</a:t>
            </a:r>
            <a:r>
              <a:rPr lang="en-US" dirty="0" smtClean="0">
                <a:effectLst/>
              </a:rPr>
              <a:t>raining classes</a:t>
            </a:r>
          </a:p>
          <a:p>
            <a:pPr marL="285750" indent="-285750">
              <a:buFont typeface="Arial" panose="020B0604020202020204" pitchFamily="34" charset="0"/>
              <a:buChar char="•"/>
            </a:pPr>
            <a:r>
              <a:rPr lang="en-US" dirty="0" smtClean="0">
                <a:effectLst/>
              </a:rPr>
              <a:t>Fact sheets </a:t>
            </a:r>
          </a:p>
          <a:p>
            <a:pPr marL="285750" indent="-285750">
              <a:buFont typeface="Arial" panose="020B0604020202020204" pitchFamily="34" charset="0"/>
              <a:buChar char="•"/>
            </a:pPr>
            <a:r>
              <a:rPr lang="en-US" dirty="0"/>
              <a:t>W</a:t>
            </a:r>
            <a:r>
              <a:rPr lang="en-US" dirty="0" smtClean="0">
                <a:effectLst/>
              </a:rPr>
              <a:t>ebsites</a:t>
            </a:r>
            <a:endParaRPr lang="en-US" dirty="0"/>
          </a:p>
        </p:txBody>
      </p:sp>
    </p:spTree>
    <p:extLst>
      <p:ext uri="{BB962C8B-B14F-4D97-AF65-F5344CB8AC3E}">
        <p14:creationId xmlns:p14="http://schemas.microsoft.com/office/powerpoint/2010/main" val="907392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76102" y="205563"/>
            <a:ext cx="11511806" cy="753831"/>
          </a:xfrm>
        </p:spPr>
        <p:txBody>
          <a:bodyPr>
            <a:normAutofit fontScale="90000"/>
          </a:bodyPr>
          <a:lstStyle/>
          <a:p>
            <a:pPr algn="ctr"/>
            <a:r>
              <a:rPr lang="en-US" altLang="en-US" dirty="0" smtClean="0">
                <a:solidFill>
                  <a:srgbClr val="B2197F"/>
                </a:solidFill>
              </a:rPr>
              <a:t>TRACIE</a:t>
            </a:r>
            <a:br>
              <a:rPr lang="en-US" altLang="en-US" dirty="0" smtClean="0">
                <a:solidFill>
                  <a:srgbClr val="B2197F"/>
                </a:solidFill>
              </a:rPr>
            </a:br>
            <a:r>
              <a:rPr lang="en-US" altLang="en-US" dirty="0" smtClean="0">
                <a:solidFill>
                  <a:srgbClr val="B2197F"/>
                </a:solidFill>
              </a:rPr>
              <a:t> </a:t>
            </a:r>
            <a:endParaRPr lang="en-US" altLang="en-US" sz="1600" dirty="0" smtClean="0">
              <a:solidFill>
                <a:srgbClr val="B2197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smtClean="0">
                <a:solidFill>
                  <a:schemeClr val="bg1"/>
                </a:solidFill>
              </a:rPr>
              <a:t>Child </a:t>
            </a:r>
            <a:r>
              <a:rPr lang="en-US" altLang="en-US" dirty="0">
                <a:solidFill>
                  <a:schemeClr val="bg1"/>
                </a:solidFill>
              </a:rPr>
              <a:t>Care Aware® of America.</a:t>
            </a:r>
          </a:p>
        </p:txBody>
      </p:sp>
      <p:sp>
        <p:nvSpPr>
          <p:cNvPr id="4" name="Content Placeholder 3"/>
          <p:cNvSpPr>
            <a:spLocks noGrp="1"/>
          </p:cNvSpPr>
          <p:nvPr>
            <p:ph sz="quarter" idx="4"/>
          </p:nvPr>
        </p:nvSpPr>
        <p:spPr>
          <a:xfrm>
            <a:off x="6200775" y="909784"/>
            <a:ext cx="5822828" cy="5262416"/>
          </a:xfrm>
        </p:spPr>
        <p:txBody>
          <a:bodyPr>
            <a:normAutofit/>
          </a:bodyPr>
          <a:lstStyle/>
          <a:p>
            <a:r>
              <a:rPr lang="en-US" dirty="0"/>
              <a:t>This Topic Collection from TRACIE (Technical Resources, Assistance Center, Information Exchange) provides resources that can help healthcare facilities, healthcare coalitions, and other health and medical providers to consider the specialized care and resources needed for children prior to, during, and after an incident. </a:t>
            </a:r>
          </a:p>
          <a:p>
            <a:pPr marL="0" indent="0">
              <a:buNone/>
            </a:pPr>
            <a:r>
              <a:rPr lang="en-US" dirty="0" smtClean="0"/>
              <a:t>https</a:t>
            </a:r>
            <a:r>
              <a:rPr lang="en-US" dirty="0"/>
              <a:t>://</a:t>
            </a:r>
            <a:r>
              <a:rPr lang="en-US" dirty="0" smtClean="0"/>
              <a:t>asprtracie.hhs.gov/technical-resources/31/Pediatric/0</a:t>
            </a:r>
            <a:endParaRPr lang="en-US" dirty="0"/>
          </a:p>
        </p:txBody>
      </p:sp>
      <p:pic>
        <p:nvPicPr>
          <p:cNvPr id="3" name="Picture 2"/>
          <p:cNvPicPr>
            <a:picLocks noChangeAspect="1"/>
          </p:cNvPicPr>
          <p:nvPr/>
        </p:nvPicPr>
        <p:blipFill rotWithShape="1">
          <a:blip r:embed="rId3"/>
          <a:srcRect l="50074" t="8687" b="38281"/>
          <a:stretch/>
        </p:blipFill>
        <p:spPr>
          <a:xfrm>
            <a:off x="176102" y="909784"/>
            <a:ext cx="6129337" cy="2604281"/>
          </a:xfrm>
          <a:prstGeom prst="rect">
            <a:avLst/>
          </a:prstGeom>
        </p:spPr>
      </p:pic>
      <p:sp>
        <p:nvSpPr>
          <p:cNvPr id="6" name="TextBox 5"/>
          <p:cNvSpPr txBox="1"/>
          <p:nvPr/>
        </p:nvSpPr>
        <p:spPr>
          <a:xfrm>
            <a:off x="176102" y="4043363"/>
            <a:ext cx="5796073" cy="1477328"/>
          </a:xfrm>
          <a:prstGeom prst="rect">
            <a:avLst/>
          </a:prstGeom>
          <a:noFill/>
        </p:spPr>
        <p:txBody>
          <a:bodyPr wrap="square" rtlCol="0">
            <a:spAutoFit/>
          </a:bodyPr>
          <a:lstStyle/>
          <a:p>
            <a:r>
              <a:rPr lang="en-US" dirty="0"/>
              <a:t>Resources are categorized in topics that include Chemical, Biological, Radiological, Nuclear, and Explosive (CBRNE) and Terrorism; Education and Training; Guidelines and Protocols; Lessons Learned; Pediatric Surge Capacity; and Plans, Tools, and Templates. </a:t>
            </a:r>
          </a:p>
        </p:txBody>
      </p:sp>
    </p:spTree>
    <p:extLst>
      <p:ext uri="{BB962C8B-B14F-4D97-AF65-F5344CB8AC3E}">
        <p14:creationId xmlns:p14="http://schemas.microsoft.com/office/powerpoint/2010/main" val="3325175805"/>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2584DF"/>
        </a:solidFill>
        <a:effectLst/>
      </p:bgPr>
    </p:bg>
    <p:spTree>
      <p:nvGrpSpPr>
        <p:cNvPr id="1" name=""/>
        <p:cNvGrpSpPr/>
        <p:nvPr/>
      </p:nvGrpSpPr>
      <p:grpSpPr>
        <a:xfrm>
          <a:off x="0" y="0"/>
          <a:ext cx="0" cy="0"/>
          <a:chOff x="0" y="0"/>
          <a:chExt cx="0" cy="0"/>
        </a:xfrm>
      </p:grpSpPr>
      <p:sp>
        <p:nvSpPr>
          <p:cNvPr id="10" name="Rectangle 9"/>
          <p:cNvSpPr/>
          <p:nvPr/>
        </p:nvSpPr>
        <p:spPr>
          <a:xfrm>
            <a:off x="0" y="0"/>
            <a:ext cx="12192000" cy="5219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533400" y="5407025"/>
            <a:ext cx="11125200" cy="914400"/>
          </a:xfrm>
          <a:solidFill>
            <a:srgbClr val="2584DF"/>
          </a:solidFill>
        </p:spPr>
        <p:txBody>
          <a:bodyPr rtlCol="0"/>
          <a:lstStyle/>
          <a:p>
            <a:pPr fontAlgn="auto">
              <a:spcAft>
                <a:spcPts val="0"/>
              </a:spcAft>
              <a:defRPr/>
            </a:pPr>
            <a:r>
              <a:rPr lang="en-US" cap="all" dirty="0" smtClean="0"/>
              <a:t>CHILD CARE: BY THE NUMBERS</a:t>
            </a:r>
            <a:endParaRPr lang="en-US" cap="all" dirty="0"/>
          </a:p>
        </p:txBody>
      </p:sp>
      <p:sp>
        <p:nvSpPr>
          <p:cNvPr id="8200" name="Footer Placeholder 5"/>
          <p:cNvSpPr txBox="1">
            <a:spLocks/>
          </p:cNvSpPr>
          <p:nvPr/>
        </p:nvSpPr>
        <p:spPr bwMode="auto">
          <a:xfrm>
            <a:off x="4038600" y="6043613"/>
            <a:ext cx="41148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1200">
                <a:solidFill>
                  <a:prstClr val="white"/>
                </a:solidFill>
              </a:rPr>
              <a:t>Copyright Child Care Aware® of America.</a:t>
            </a:r>
          </a:p>
        </p:txBody>
      </p:sp>
      <p:sp>
        <p:nvSpPr>
          <p:cNvPr id="5" name="TextBox 4"/>
          <p:cNvSpPr txBox="1"/>
          <p:nvPr/>
        </p:nvSpPr>
        <p:spPr>
          <a:xfrm>
            <a:off x="4191000" y="2995675"/>
            <a:ext cx="3365500" cy="923330"/>
          </a:xfrm>
          <a:prstGeom prst="rect">
            <a:avLst/>
          </a:prstGeom>
          <a:noFill/>
        </p:spPr>
        <p:txBody>
          <a:bodyPr wrap="square" rtlCol="0">
            <a:spAutoFit/>
          </a:bodyPr>
          <a:lstStyle/>
          <a:p>
            <a:pPr algn="ctr"/>
            <a:r>
              <a:rPr lang="en-US" altLang="en-US" dirty="0">
                <a:solidFill>
                  <a:srgbClr val="2584DF"/>
                </a:solidFill>
                <a:latin typeface="Calibri" panose="020F0502020204030204"/>
              </a:rPr>
              <a:t>Children make up nearly 25 percent of the </a:t>
            </a:r>
            <a:r>
              <a:rPr lang="en-US" altLang="en-US" dirty="0" smtClean="0">
                <a:solidFill>
                  <a:srgbClr val="2584DF"/>
                </a:solidFill>
                <a:latin typeface="Calibri" panose="020F0502020204030204"/>
              </a:rPr>
              <a:t>population </a:t>
            </a:r>
            <a:r>
              <a:rPr lang="en-US" altLang="en-US" dirty="0">
                <a:solidFill>
                  <a:srgbClr val="2584DF"/>
                </a:solidFill>
                <a:latin typeface="Calibri" panose="020F0502020204030204"/>
              </a:rPr>
              <a:t>in the </a:t>
            </a:r>
            <a:r>
              <a:rPr lang="en-US" altLang="en-US" dirty="0" smtClean="0">
                <a:solidFill>
                  <a:srgbClr val="2584DF"/>
                </a:solidFill>
                <a:latin typeface="Calibri" panose="020F0502020204030204"/>
              </a:rPr>
              <a:t>United </a:t>
            </a:r>
            <a:r>
              <a:rPr lang="en-US" altLang="en-US" dirty="0">
                <a:solidFill>
                  <a:srgbClr val="2584DF"/>
                </a:solidFill>
                <a:latin typeface="Calibri" panose="020F0502020204030204"/>
              </a:rPr>
              <a:t>States</a:t>
            </a:r>
          </a:p>
        </p:txBody>
      </p:sp>
      <p:sp>
        <p:nvSpPr>
          <p:cNvPr id="11" name="TextBox 10"/>
          <p:cNvSpPr txBox="1"/>
          <p:nvPr/>
        </p:nvSpPr>
        <p:spPr>
          <a:xfrm>
            <a:off x="342900" y="3928368"/>
            <a:ext cx="3365500" cy="923330"/>
          </a:xfrm>
          <a:prstGeom prst="rect">
            <a:avLst/>
          </a:prstGeom>
          <a:noFill/>
        </p:spPr>
        <p:txBody>
          <a:bodyPr wrap="square" rtlCol="0">
            <a:spAutoFit/>
          </a:bodyPr>
          <a:lstStyle/>
          <a:p>
            <a:pPr algn="ctr"/>
            <a:r>
              <a:rPr lang="en-US" altLang="en-US" dirty="0">
                <a:solidFill>
                  <a:srgbClr val="2584DF"/>
                </a:solidFill>
                <a:latin typeface="Calibri" panose="020F0502020204030204"/>
              </a:rPr>
              <a:t>Most children spend an average of 36 hours each week in child care</a:t>
            </a:r>
          </a:p>
        </p:txBody>
      </p:sp>
      <p:sp>
        <p:nvSpPr>
          <p:cNvPr id="12" name="TextBox 11"/>
          <p:cNvSpPr txBox="1"/>
          <p:nvPr/>
        </p:nvSpPr>
        <p:spPr>
          <a:xfrm>
            <a:off x="342900" y="1460581"/>
            <a:ext cx="3365500" cy="923330"/>
          </a:xfrm>
          <a:prstGeom prst="rect">
            <a:avLst/>
          </a:prstGeom>
          <a:noFill/>
        </p:spPr>
        <p:txBody>
          <a:bodyPr wrap="square" rtlCol="0">
            <a:spAutoFit/>
          </a:bodyPr>
          <a:lstStyle/>
          <a:p>
            <a:pPr algn="ctr"/>
            <a:r>
              <a:rPr lang="en-US" altLang="en-US" dirty="0">
                <a:solidFill>
                  <a:srgbClr val="2584DF"/>
                </a:solidFill>
                <a:latin typeface="Calibri" panose="020F0502020204030204"/>
              </a:rPr>
              <a:t>Throughout the nation, nearly 11 million children under the age of five receive child care</a:t>
            </a:r>
          </a:p>
        </p:txBody>
      </p:sp>
      <p:sp>
        <p:nvSpPr>
          <p:cNvPr id="16" name="TextBox 15"/>
          <p:cNvSpPr txBox="1"/>
          <p:nvPr/>
        </p:nvSpPr>
        <p:spPr>
          <a:xfrm>
            <a:off x="8153400" y="4066866"/>
            <a:ext cx="3822700" cy="923330"/>
          </a:xfrm>
          <a:prstGeom prst="rect">
            <a:avLst/>
          </a:prstGeom>
          <a:noFill/>
        </p:spPr>
        <p:txBody>
          <a:bodyPr wrap="square" rtlCol="0">
            <a:spAutoFit/>
          </a:bodyPr>
          <a:lstStyle/>
          <a:p>
            <a:pPr algn="ctr"/>
            <a:r>
              <a:rPr lang="en-US" dirty="0">
                <a:solidFill>
                  <a:srgbClr val="2584DF"/>
                </a:solidFill>
                <a:latin typeface="Calibri" panose="020F0502020204030204"/>
              </a:rPr>
              <a:t>There are approximately </a:t>
            </a:r>
            <a:r>
              <a:rPr lang="en-US" dirty="0" smtClean="0">
                <a:solidFill>
                  <a:srgbClr val="2584DF"/>
                </a:solidFill>
                <a:latin typeface="Calibri" panose="020F0502020204030204"/>
              </a:rPr>
              <a:t>4.7 million child care </a:t>
            </a:r>
            <a:r>
              <a:rPr lang="en-US" dirty="0">
                <a:solidFill>
                  <a:srgbClr val="2584DF"/>
                </a:solidFill>
                <a:latin typeface="Calibri" panose="020F0502020204030204"/>
              </a:rPr>
              <a:t>p</a:t>
            </a:r>
            <a:r>
              <a:rPr lang="en-US" dirty="0" smtClean="0">
                <a:solidFill>
                  <a:srgbClr val="2584DF"/>
                </a:solidFill>
                <a:latin typeface="Calibri" panose="020F0502020204030204"/>
              </a:rPr>
              <a:t>roviders </a:t>
            </a:r>
            <a:r>
              <a:rPr lang="en-US" dirty="0">
                <a:solidFill>
                  <a:srgbClr val="2584DF"/>
                </a:solidFill>
                <a:latin typeface="Calibri" panose="020F0502020204030204"/>
              </a:rPr>
              <a:t>in the United States</a:t>
            </a:r>
          </a:p>
        </p:txBody>
      </p:sp>
      <p:sp>
        <p:nvSpPr>
          <p:cNvPr id="15" name="TextBox 14"/>
          <p:cNvSpPr txBox="1"/>
          <p:nvPr/>
        </p:nvSpPr>
        <p:spPr>
          <a:xfrm>
            <a:off x="8240574" y="1488704"/>
            <a:ext cx="3657600" cy="1200329"/>
          </a:xfrm>
          <a:prstGeom prst="rect">
            <a:avLst/>
          </a:prstGeom>
          <a:noFill/>
        </p:spPr>
        <p:txBody>
          <a:bodyPr wrap="square" rtlCol="0">
            <a:spAutoFit/>
          </a:bodyPr>
          <a:lstStyle/>
          <a:p>
            <a:pPr algn="ctr"/>
            <a:r>
              <a:rPr lang="en-US" dirty="0">
                <a:solidFill>
                  <a:srgbClr val="2584DF"/>
                </a:solidFill>
                <a:latin typeface="Calibri" panose="020F0502020204030204"/>
              </a:rPr>
              <a:t>There are 297,400 </a:t>
            </a:r>
            <a:r>
              <a:rPr lang="en-US" dirty="0" smtClean="0">
                <a:solidFill>
                  <a:srgbClr val="2584DF"/>
                </a:solidFill>
                <a:latin typeface="Calibri" panose="020F0502020204030204"/>
              </a:rPr>
              <a:t>child care programs in </a:t>
            </a:r>
            <a:r>
              <a:rPr lang="en-US" dirty="0">
                <a:solidFill>
                  <a:srgbClr val="2584DF"/>
                </a:solidFill>
                <a:latin typeface="Calibri" panose="020F0502020204030204"/>
              </a:rPr>
              <a:t>the United States, including both home and center-based facilities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0254" y="2599358"/>
            <a:ext cx="794710" cy="14244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6830" y="829144"/>
            <a:ext cx="1979206" cy="197920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7041" y="260376"/>
            <a:ext cx="1382583" cy="122832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9399" y="2544168"/>
            <a:ext cx="1732502" cy="147967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0427" y="91938"/>
            <a:ext cx="1368643" cy="1368643"/>
          </a:xfrm>
          <a:prstGeom prst="rect">
            <a:avLst/>
          </a:prstGeom>
        </p:spPr>
      </p:pic>
    </p:spTree>
    <p:extLst>
      <p:ext uri="{BB962C8B-B14F-4D97-AF65-F5344CB8AC3E}">
        <p14:creationId xmlns:p14="http://schemas.microsoft.com/office/powerpoint/2010/main" val="1256162261"/>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2584DF"/>
        </a:solidFill>
        <a:effectLst/>
      </p:bgPr>
    </p:bg>
    <p:spTree>
      <p:nvGrpSpPr>
        <p:cNvPr id="1" name=""/>
        <p:cNvGrpSpPr/>
        <p:nvPr/>
      </p:nvGrpSpPr>
      <p:grpSpPr>
        <a:xfrm>
          <a:off x="0" y="0"/>
          <a:ext cx="0" cy="0"/>
          <a:chOff x="0" y="0"/>
          <a:chExt cx="0" cy="0"/>
        </a:xfrm>
      </p:grpSpPr>
      <p:sp>
        <p:nvSpPr>
          <p:cNvPr id="10" name="Rectangle 9"/>
          <p:cNvSpPr/>
          <p:nvPr/>
        </p:nvSpPr>
        <p:spPr>
          <a:xfrm>
            <a:off x="0" y="0"/>
            <a:ext cx="12192000" cy="4635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533400" y="4882356"/>
            <a:ext cx="11125200" cy="914400"/>
          </a:xfrm>
          <a:solidFill>
            <a:srgbClr val="2584DF"/>
          </a:solidFill>
        </p:spPr>
        <p:txBody>
          <a:bodyPr rtlCol="0"/>
          <a:lstStyle/>
          <a:p>
            <a:pPr fontAlgn="auto">
              <a:spcAft>
                <a:spcPts val="0"/>
              </a:spcAft>
              <a:defRPr/>
            </a:pPr>
            <a:r>
              <a:rPr lang="en-US" cap="all" dirty="0" smtClean="0"/>
              <a:t>EMERGENCY PREPAREDNESS</a:t>
            </a:r>
            <a:endParaRPr lang="en-US" cap="all" dirty="0"/>
          </a:p>
        </p:txBody>
      </p:sp>
      <p:sp>
        <p:nvSpPr>
          <p:cNvPr id="8200" name="Footer Placeholder 5"/>
          <p:cNvSpPr txBox="1">
            <a:spLocks/>
          </p:cNvSpPr>
          <p:nvPr/>
        </p:nvSpPr>
        <p:spPr bwMode="auto">
          <a:xfrm>
            <a:off x="4038600" y="6043613"/>
            <a:ext cx="41148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1200">
                <a:solidFill>
                  <a:prstClr val="white"/>
                </a:solidFill>
              </a:rPr>
              <a:t>Copyright Child Care Aware® of America.</a:t>
            </a:r>
          </a:p>
        </p:txBody>
      </p: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7763" y="1184396"/>
            <a:ext cx="3135774"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txBox="1">
            <a:spLocks/>
          </p:cNvSpPr>
          <p:nvPr/>
        </p:nvSpPr>
        <p:spPr bwMode="auto">
          <a:xfrm>
            <a:off x="330200" y="786855"/>
            <a:ext cx="7823200" cy="2290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90000"/>
              </a:lnSpc>
              <a:spcBef>
                <a:spcPct val="0"/>
              </a:spcBef>
              <a:spcAft>
                <a:spcPct val="0"/>
              </a:spcAft>
              <a:defRPr sz="4400" kern="1200" spc="-50" baseline="0">
                <a:solidFill>
                  <a:schemeClr val="bg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eaLnBrk="0" hangingPunct="0"/>
            <a:r>
              <a:rPr lang="en-US" altLang="en-US" sz="3200" dirty="0" smtClean="0">
                <a:solidFill>
                  <a:srgbClr val="B2197F"/>
                </a:solidFill>
                <a:latin typeface="Calibri" panose="020F0502020204030204" pitchFamily="34" charset="0"/>
              </a:rPr>
              <a:t>Andrew Roszak, </a:t>
            </a:r>
            <a:r>
              <a:rPr lang="en-US" altLang="en-US" sz="3200" dirty="0">
                <a:solidFill>
                  <a:srgbClr val="B2197F"/>
                </a:solidFill>
                <a:latin typeface="Calibri" panose="020F0502020204030204" pitchFamily="34" charset="0"/>
              </a:rPr>
              <a:t>JD, MPA, EMT-P</a:t>
            </a:r>
          </a:p>
          <a:p>
            <a:pPr eaLnBrk="0" hangingPunct="0"/>
            <a:r>
              <a:rPr lang="en-US" altLang="en-US" sz="3200" dirty="0">
                <a:solidFill>
                  <a:srgbClr val="B2197F"/>
                </a:solidFill>
                <a:latin typeface="Calibri" panose="020F0502020204030204" pitchFamily="34" charset="0"/>
              </a:rPr>
              <a:t>Senior Director</a:t>
            </a:r>
          </a:p>
          <a:p>
            <a:pPr eaLnBrk="0" hangingPunct="0"/>
            <a:r>
              <a:rPr lang="en-US" altLang="en-US" sz="3200" dirty="0">
                <a:solidFill>
                  <a:srgbClr val="B2197F"/>
                </a:solidFill>
                <a:latin typeface="Calibri" panose="020F0502020204030204" pitchFamily="34" charset="0"/>
              </a:rPr>
              <a:t>Emergency Preparedness</a:t>
            </a:r>
          </a:p>
          <a:p>
            <a:pPr eaLnBrk="0" hangingPunct="0"/>
            <a:endParaRPr lang="en-US" altLang="en-US" sz="1600" dirty="0">
              <a:solidFill>
                <a:srgbClr val="B2197F"/>
              </a:solidFill>
              <a:latin typeface="Calibri" panose="020F0502020204030204" pitchFamily="34" charset="0"/>
            </a:endParaRPr>
          </a:p>
          <a:p>
            <a:pPr eaLnBrk="0" hangingPunct="0"/>
            <a:r>
              <a:rPr lang="en-US" altLang="en-US" sz="3200" dirty="0">
                <a:solidFill>
                  <a:srgbClr val="B2197F"/>
                </a:solidFill>
                <a:latin typeface="Calibri" panose="020F0502020204030204" pitchFamily="34" charset="0"/>
              </a:rPr>
              <a:t>Andrew.Roszak@usa.childcareaware.org</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6767" y="3324707"/>
            <a:ext cx="757939" cy="616200"/>
          </a:xfrm>
          <a:prstGeom prst="rect">
            <a:avLst/>
          </a:prstGeom>
        </p:spPr>
      </p:pic>
      <p:sp>
        <p:nvSpPr>
          <p:cNvPr id="9" name="TextBox 8"/>
          <p:cNvSpPr txBox="1"/>
          <p:nvPr/>
        </p:nvSpPr>
        <p:spPr>
          <a:xfrm>
            <a:off x="3104706" y="3340419"/>
            <a:ext cx="2597594" cy="584775"/>
          </a:xfrm>
          <a:prstGeom prst="rect">
            <a:avLst/>
          </a:prstGeom>
          <a:noFill/>
        </p:spPr>
        <p:txBody>
          <a:bodyPr wrap="square" rtlCol="0">
            <a:spAutoFit/>
          </a:bodyPr>
          <a:lstStyle/>
          <a:p>
            <a:r>
              <a:rPr lang="en-US" altLang="en-US" sz="3200" dirty="0" smtClean="0">
                <a:solidFill>
                  <a:srgbClr val="B2197F"/>
                </a:solidFill>
              </a:rPr>
              <a:t>@</a:t>
            </a:r>
            <a:r>
              <a:rPr lang="en-US" altLang="en-US" sz="3200" dirty="0" err="1" smtClean="0">
                <a:solidFill>
                  <a:srgbClr val="B2197F"/>
                </a:solidFill>
              </a:rPr>
              <a:t>AndyRoszak</a:t>
            </a:r>
            <a:endParaRPr lang="en-US" altLang="en-US" sz="3200" dirty="0">
              <a:solidFill>
                <a:srgbClr val="B2197F"/>
              </a:solidFill>
            </a:endParaRPr>
          </a:p>
        </p:txBody>
      </p:sp>
    </p:spTree>
    <p:extLst>
      <p:ext uri="{BB962C8B-B14F-4D97-AF65-F5344CB8AC3E}">
        <p14:creationId xmlns:p14="http://schemas.microsoft.com/office/powerpoint/2010/main" val="3417972111"/>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9788" y="64692"/>
            <a:ext cx="10515600" cy="1325563"/>
          </a:xfrm>
        </p:spPr>
        <p:txBody>
          <a:bodyPr/>
          <a:lstStyle/>
          <a:p>
            <a:pPr algn="ctr"/>
            <a:r>
              <a:rPr lang="en-US" altLang="en-US" dirty="0" smtClean="0">
                <a:solidFill>
                  <a:srgbClr val="B2197F"/>
                </a:solidFill>
              </a:rPr>
              <a:t>Current Landscape</a:t>
            </a:r>
          </a:p>
        </p:txBody>
      </p:sp>
      <p:sp>
        <p:nvSpPr>
          <p:cNvPr id="12291" name="Text Placeholder 2"/>
          <p:cNvSpPr>
            <a:spLocks noGrp="1"/>
          </p:cNvSpPr>
          <p:nvPr>
            <p:ph type="body" idx="1"/>
          </p:nvPr>
        </p:nvSpPr>
        <p:spPr>
          <a:xfrm>
            <a:off x="433388" y="1273970"/>
            <a:ext cx="5157787" cy="823912"/>
          </a:xfrm>
        </p:spPr>
        <p:txBody>
          <a:bodyPr/>
          <a:lstStyle/>
          <a:p>
            <a:r>
              <a:rPr lang="en-US" altLang="en-US" dirty="0" smtClean="0">
                <a:solidFill>
                  <a:srgbClr val="B2197F"/>
                </a:solidFill>
              </a:rPr>
              <a:t>Times have changed…</a:t>
            </a:r>
          </a:p>
        </p:txBody>
      </p:sp>
      <p:sp>
        <p:nvSpPr>
          <p:cNvPr id="12292" name="Content Placeholder 3"/>
          <p:cNvSpPr>
            <a:spLocks noGrp="1"/>
          </p:cNvSpPr>
          <p:nvPr>
            <p:ph sz="half" idx="2"/>
          </p:nvPr>
        </p:nvSpPr>
        <p:spPr>
          <a:xfrm>
            <a:off x="433388" y="2259013"/>
            <a:ext cx="5421312" cy="3684588"/>
          </a:xfrm>
        </p:spPr>
        <p:txBody>
          <a:bodyPr/>
          <a:lstStyle/>
          <a:p>
            <a:pPr marL="0" indent="0">
              <a:buNone/>
            </a:pPr>
            <a:r>
              <a:rPr lang="en-US" altLang="en-US" dirty="0">
                <a:solidFill>
                  <a:srgbClr val="2584DF"/>
                </a:solidFill>
              </a:rPr>
              <a:t>Half of all mothers, and only a third of mothers with children less than three years old, worked outside the home forty years ago.  </a:t>
            </a:r>
            <a:endParaRPr lang="en-US" altLang="en-US" dirty="0" smtClean="0">
              <a:solidFill>
                <a:srgbClr val="2584DF"/>
              </a:solidFill>
            </a:endParaRPr>
          </a:p>
          <a:p>
            <a:pPr marL="0" indent="0">
              <a:buNone/>
            </a:pPr>
            <a:endParaRPr lang="en-US" altLang="en-US" dirty="0" smtClean="0">
              <a:solidFill>
                <a:srgbClr val="2584DF"/>
              </a:solidFill>
            </a:endParaRPr>
          </a:p>
          <a:p>
            <a:pPr marL="0" indent="0">
              <a:buNone/>
            </a:pPr>
            <a:r>
              <a:rPr lang="en-US" altLang="en-US" dirty="0" smtClean="0">
                <a:solidFill>
                  <a:srgbClr val="2584DF"/>
                </a:solidFill>
              </a:rPr>
              <a:t>Today</a:t>
            </a:r>
            <a:r>
              <a:rPr lang="en-US" altLang="en-US" dirty="0">
                <a:solidFill>
                  <a:srgbClr val="2584DF"/>
                </a:solidFill>
              </a:rPr>
              <a:t>, nearly 75 percent of mothers are in the labor force, including 61 percent of mothers with children less than three years old</a:t>
            </a: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chemeClr val="bg1"/>
                </a:solidFill>
              </a:rPr>
              <a:t>Copyright Child Care Aware® of America.</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2099775"/>
            <a:ext cx="5766297" cy="3843826"/>
          </a:xfrm>
          <a:prstGeom prst="rect">
            <a:avLst/>
          </a:prstGeom>
        </p:spPr>
      </p:pic>
    </p:spTree>
    <p:extLst>
      <p:ext uri="{BB962C8B-B14F-4D97-AF65-F5344CB8AC3E}">
        <p14:creationId xmlns:p14="http://schemas.microsoft.com/office/powerpoint/2010/main" val="2840193823"/>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2584DF"/>
        </a:solidFill>
        <a:effectLst/>
      </p:bgPr>
    </p:bg>
    <p:spTree>
      <p:nvGrpSpPr>
        <p:cNvPr id="1" name=""/>
        <p:cNvGrpSpPr/>
        <p:nvPr/>
      </p:nvGrpSpPr>
      <p:grpSpPr>
        <a:xfrm>
          <a:off x="0" y="0"/>
          <a:ext cx="0" cy="0"/>
          <a:chOff x="0" y="0"/>
          <a:chExt cx="0" cy="0"/>
        </a:xfrm>
      </p:grpSpPr>
      <p:sp>
        <p:nvSpPr>
          <p:cNvPr id="10" name="Rectangle 9"/>
          <p:cNvSpPr/>
          <p:nvPr/>
        </p:nvSpPr>
        <p:spPr>
          <a:xfrm>
            <a:off x="0" y="0"/>
            <a:ext cx="12192000" cy="5219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533400" y="5407025"/>
            <a:ext cx="11125200" cy="914400"/>
          </a:xfrm>
          <a:solidFill>
            <a:srgbClr val="2584DF"/>
          </a:solidFill>
        </p:spPr>
        <p:txBody>
          <a:bodyPr rtlCol="0"/>
          <a:lstStyle/>
          <a:p>
            <a:pPr fontAlgn="auto">
              <a:spcAft>
                <a:spcPts val="0"/>
              </a:spcAft>
              <a:defRPr/>
            </a:pPr>
            <a:r>
              <a:rPr lang="en-US" cap="all" dirty="0" smtClean="0"/>
              <a:t>CHILD CARE</a:t>
            </a:r>
            <a:r>
              <a:rPr lang="en-US" cap="all" dirty="0" smtClean="0"/>
              <a:t>: DISASTER OVERVIEW</a:t>
            </a:r>
            <a:endParaRPr lang="en-US" cap="all" dirty="0"/>
          </a:p>
        </p:txBody>
      </p:sp>
      <p:sp>
        <p:nvSpPr>
          <p:cNvPr id="17" name="Subtitle 2"/>
          <p:cNvSpPr txBox="1">
            <a:spLocks/>
          </p:cNvSpPr>
          <p:nvPr/>
        </p:nvSpPr>
        <p:spPr>
          <a:xfrm>
            <a:off x="0" y="0"/>
            <a:ext cx="5878286" cy="5219699"/>
          </a:xfrm>
          <a:prstGeom prst="rect">
            <a:avLst/>
          </a:prstGeom>
          <a:noFill/>
          <a:ln>
            <a:noFill/>
          </a:ln>
          <a:scene3d>
            <a:camera prst="orthographicFront"/>
            <a:lightRig rig="threePt" dir="t"/>
          </a:scene3d>
          <a:sp3d>
            <a:bevelT/>
          </a:sp3d>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300"/>
              </a:spcBef>
              <a:spcAft>
                <a:spcPts val="300"/>
              </a:spcAft>
              <a:buSzPct val="75000"/>
            </a:pPr>
            <a:r>
              <a:rPr lang="en-US" sz="2400" dirty="0">
                <a:solidFill>
                  <a:srgbClr val="2584DF"/>
                </a:solidFill>
              </a:rPr>
              <a:t>Each workday,  69 million children are in child care or school, separated from their families</a:t>
            </a:r>
            <a:r>
              <a:rPr lang="en-US" sz="2400" dirty="0" smtClean="0">
                <a:solidFill>
                  <a:srgbClr val="2584DF"/>
                </a:solidFill>
              </a:rPr>
              <a:t>.</a:t>
            </a:r>
          </a:p>
          <a:p>
            <a:pPr>
              <a:spcBef>
                <a:spcPts val="300"/>
              </a:spcBef>
              <a:spcAft>
                <a:spcPts val="300"/>
              </a:spcAft>
              <a:buSzPct val="75000"/>
            </a:pPr>
            <a:endParaRPr lang="en-US" sz="2400" dirty="0">
              <a:solidFill>
                <a:srgbClr val="2584DF"/>
              </a:solidFill>
            </a:endParaRPr>
          </a:p>
          <a:p>
            <a:pPr>
              <a:spcBef>
                <a:spcPts val="300"/>
              </a:spcBef>
              <a:spcAft>
                <a:spcPts val="300"/>
              </a:spcAft>
              <a:buSzPct val="75000"/>
            </a:pPr>
            <a:r>
              <a:rPr lang="en-US" sz="2400" dirty="0">
                <a:solidFill>
                  <a:srgbClr val="2584DF"/>
                </a:solidFill>
              </a:rPr>
              <a:t>18 states and D.C. lack basic standards for protecting children in child care facilities and schools. </a:t>
            </a:r>
            <a:r>
              <a:rPr lang="en-US" sz="2400" i="1" dirty="0">
                <a:solidFill>
                  <a:srgbClr val="2584DF"/>
                </a:solidFill>
              </a:rPr>
              <a:t>Save the </a:t>
            </a:r>
            <a:r>
              <a:rPr lang="en-US" sz="2400" i="1" dirty="0" smtClean="0">
                <a:solidFill>
                  <a:srgbClr val="2584DF"/>
                </a:solidFill>
              </a:rPr>
              <a:t>Children</a:t>
            </a:r>
          </a:p>
          <a:p>
            <a:pPr>
              <a:spcBef>
                <a:spcPts val="300"/>
              </a:spcBef>
              <a:spcAft>
                <a:spcPts val="300"/>
              </a:spcAft>
              <a:buSzPct val="75000"/>
            </a:pPr>
            <a:endParaRPr lang="en-US" sz="2400" i="1" dirty="0">
              <a:solidFill>
                <a:srgbClr val="2584DF"/>
              </a:solidFill>
            </a:endParaRPr>
          </a:p>
          <a:p>
            <a:pPr>
              <a:spcBef>
                <a:spcPts val="300"/>
              </a:spcBef>
              <a:spcAft>
                <a:spcPts val="300"/>
              </a:spcAft>
              <a:buSzPct val="75000"/>
            </a:pPr>
            <a:r>
              <a:rPr lang="en-US" sz="2400" dirty="0">
                <a:solidFill>
                  <a:srgbClr val="2584DF"/>
                </a:solidFill>
              </a:rPr>
              <a:t>More than half of American families don’t have an emergency plan. </a:t>
            </a:r>
            <a:r>
              <a:rPr lang="en-US" sz="2400" i="1" dirty="0">
                <a:solidFill>
                  <a:srgbClr val="2584DF"/>
                </a:solidFill>
              </a:rPr>
              <a:t>FEMA</a:t>
            </a:r>
          </a:p>
          <a:p>
            <a:pPr fontAlgn="base">
              <a:spcAft>
                <a:spcPct val="0"/>
              </a:spcAft>
            </a:pPr>
            <a:endParaRPr lang="en-US" dirty="0">
              <a:solidFill>
                <a:prstClr val="black"/>
              </a:solidFill>
            </a:endParaRPr>
          </a:p>
        </p:txBody>
      </p:sp>
      <p:sp>
        <p:nvSpPr>
          <p:cNvPr id="18" name="Subtitle 2"/>
          <p:cNvSpPr txBox="1">
            <a:spLocks/>
          </p:cNvSpPr>
          <p:nvPr/>
        </p:nvSpPr>
        <p:spPr>
          <a:xfrm>
            <a:off x="6155871" y="0"/>
            <a:ext cx="6036129" cy="5219699"/>
          </a:xfrm>
          <a:prstGeom prst="rect">
            <a:avLst/>
          </a:prstGeom>
          <a:noFill/>
          <a:ln>
            <a:noFill/>
          </a:ln>
          <a:scene3d>
            <a:camera prst="orthographicFront"/>
            <a:lightRig rig="threePt" dir="t"/>
          </a:scene3d>
          <a:sp3d>
            <a:bevelT/>
          </a:sp3d>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300"/>
              </a:spcBef>
              <a:spcAft>
                <a:spcPts val="300"/>
              </a:spcAft>
              <a:buSzPct val="75000"/>
            </a:pPr>
            <a:r>
              <a:rPr lang="en-US" sz="2400" dirty="0" smtClean="0">
                <a:solidFill>
                  <a:srgbClr val="2584DF"/>
                </a:solidFill>
              </a:rPr>
              <a:t>79</a:t>
            </a:r>
            <a:r>
              <a:rPr lang="en-US" sz="2400" dirty="0">
                <a:solidFill>
                  <a:srgbClr val="2584DF"/>
                </a:solidFill>
              </a:rPr>
              <a:t>% of recommendations made by the National Commission remain unfulfilled 10 years after Katrina</a:t>
            </a:r>
            <a:r>
              <a:rPr lang="en-US" sz="2400" dirty="0" smtClean="0">
                <a:solidFill>
                  <a:srgbClr val="2584DF"/>
                </a:solidFill>
              </a:rPr>
              <a:t>.</a:t>
            </a:r>
          </a:p>
          <a:p>
            <a:pPr>
              <a:spcBef>
                <a:spcPts val="300"/>
              </a:spcBef>
              <a:spcAft>
                <a:spcPts val="300"/>
              </a:spcAft>
              <a:buSzPct val="75000"/>
            </a:pPr>
            <a:endParaRPr lang="en-US" sz="2400" dirty="0">
              <a:solidFill>
                <a:srgbClr val="2584DF"/>
              </a:solidFill>
            </a:endParaRPr>
          </a:p>
          <a:p>
            <a:pPr>
              <a:spcBef>
                <a:spcPts val="300"/>
              </a:spcBef>
              <a:spcAft>
                <a:spcPts val="300"/>
              </a:spcAft>
              <a:buSzPct val="75000"/>
            </a:pPr>
            <a:r>
              <a:rPr lang="en-US" sz="2400" dirty="0">
                <a:solidFill>
                  <a:srgbClr val="2584DF"/>
                </a:solidFill>
              </a:rPr>
              <a:t>Following Hurricane Katrina, it took 7 months to reunite the last child with her family. </a:t>
            </a:r>
            <a:r>
              <a:rPr lang="en-US" sz="2400" i="1" dirty="0">
                <a:solidFill>
                  <a:srgbClr val="2584DF"/>
                </a:solidFill>
              </a:rPr>
              <a:t>National Commission on Children in </a:t>
            </a:r>
            <a:r>
              <a:rPr lang="en-US" sz="2400" i="1" dirty="0" smtClean="0">
                <a:solidFill>
                  <a:srgbClr val="2584DF"/>
                </a:solidFill>
              </a:rPr>
              <a:t>Disasters</a:t>
            </a:r>
          </a:p>
          <a:p>
            <a:pPr>
              <a:spcBef>
                <a:spcPts val="300"/>
              </a:spcBef>
              <a:spcAft>
                <a:spcPts val="300"/>
              </a:spcAft>
              <a:buSzPct val="75000"/>
            </a:pPr>
            <a:endParaRPr lang="en-US" sz="2400" i="1" dirty="0">
              <a:solidFill>
                <a:srgbClr val="2584DF"/>
              </a:solidFill>
            </a:endParaRPr>
          </a:p>
          <a:p>
            <a:pPr>
              <a:spcBef>
                <a:spcPts val="300"/>
              </a:spcBef>
              <a:spcAft>
                <a:spcPts val="300"/>
              </a:spcAft>
              <a:buSzPct val="75000"/>
            </a:pPr>
            <a:r>
              <a:rPr lang="en-US" sz="2400" dirty="0">
                <a:solidFill>
                  <a:srgbClr val="2584DF"/>
                </a:solidFill>
              </a:rPr>
              <a:t>Children affected by large disasters are five times as likely to have serious emotional issues than those who are unaffected. </a:t>
            </a:r>
            <a:r>
              <a:rPr lang="en-US" sz="2400" i="1" dirty="0">
                <a:solidFill>
                  <a:srgbClr val="2584DF"/>
                </a:solidFill>
              </a:rPr>
              <a:t>Children’s Health Fund; Columbia University</a:t>
            </a:r>
          </a:p>
          <a:p>
            <a:pPr fontAlgn="base">
              <a:spcAft>
                <a:spcPct val="0"/>
              </a:spcAft>
            </a:pPr>
            <a:endParaRPr lang="en-US" dirty="0">
              <a:solidFill>
                <a:prstClr val="black"/>
              </a:solidFill>
            </a:endParaRPr>
          </a:p>
        </p:txBody>
      </p:sp>
    </p:spTree>
    <p:extLst>
      <p:ext uri="{BB962C8B-B14F-4D97-AF65-F5344CB8AC3E}">
        <p14:creationId xmlns:p14="http://schemas.microsoft.com/office/powerpoint/2010/main" val="626893086"/>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526256" y="131811"/>
            <a:ext cx="11139488" cy="1325563"/>
          </a:xfrm>
        </p:spPr>
        <p:txBody>
          <a:bodyPr/>
          <a:lstStyle/>
          <a:p>
            <a:pPr algn="ctr"/>
            <a:r>
              <a:rPr lang="en-US" altLang="en-US" dirty="0" smtClean="0">
                <a:solidFill>
                  <a:srgbClr val="B2197F"/>
                </a:solidFill>
              </a:rPr>
              <a:t>Child Care and Development Block Grant</a:t>
            </a:r>
          </a:p>
        </p:txBody>
      </p:sp>
      <p:sp>
        <p:nvSpPr>
          <p:cNvPr id="12292" name="Content Placeholder 3"/>
          <p:cNvSpPr>
            <a:spLocks noGrp="1"/>
          </p:cNvSpPr>
          <p:nvPr>
            <p:ph sz="half" idx="2"/>
          </p:nvPr>
        </p:nvSpPr>
        <p:spPr>
          <a:xfrm>
            <a:off x="304800" y="1702891"/>
            <a:ext cx="5157787" cy="3684588"/>
          </a:xfrm>
        </p:spPr>
        <p:txBody>
          <a:bodyPr/>
          <a:lstStyle/>
          <a:p>
            <a:pPr marL="0" indent="0">
              <a:buNone/>
            </a:pPr>
            <a:r>
              <a:rPr lang="en-US" altLang="en-US" dirty="0">
                <a:solidFill>
                  <a:srgbClr val="2584DF"/>
                </a:solidFill>
              </a:rPr>
              <a:t>Child Care and Development Block Grant (CCDBG) Act of 2014, signed into law by President Barack Obama on 19 November 2014. </a:t>
            </a:r>
            <a:endParaRPr lang="en-US" altLang="en-US" dirty="0" smtClean="0">
              <a:solidFill>
                <a:srgbClr val="2584DF"/>
              </a:solidFill>
            </a:endParaRPr>
          </a:p>
          <a:p>
            <a:pPr marL="0" indent="0">
              <a:buNone/>
            </a:pPr>
            <a:endParaRPr lang="en-US" altLang="en-US" dirty="0">
              <a:solidFill>
                <a:srgbClr val="2584DF"/>
              </a:solidFill>
            </a:endParaRPr>
          </a:p>
          <a:p>
            <a:pPr marL="0" indent="0">
              <a:buNone/>
            </a:pPr>
            <a:r>
              <a:rPr lang="en-US" altLang="en-US" dirty="0" smtClean="0">
                <a:solidFill>
                  <a:srgbClr val="2584DF"/>
                </a:solidFill>
              </a:rPr>
              <a:t>This </a:t>
            </a:r>
            <a:r>
              <a:rPr lang="en-US" altLang="en-US" dirty="0">
                <a:solidFill>
                  <a:srgbClr val="2584DF"/>
                </a:solidFill>
              </a:rPr>
              <a:t>law reauthorized the CCDBG Program, the primary federal funding for child care assistance for families. </a:t>
            </a:r>
            <a:endParaRPr lang="en-US" altLang="en-US" dirty="0" smtClean="0">
              <a:solidFill>
                <a:srgbClr val="2584DF"/>
              </a:solidFill>
            </a:endParaRPr>
          </a:p>
        </p:txBody>
      </p:sp>
      <p:sp>
        <p:nvSpPr>
          <p:cNvPr id="10" name="Rectangle 9"/>
          <p:cNvSpPr/>
          <p:nvPr/>
        </p:nvSpPr>
        <p:spPr>
          <a:xfrm>
            <a:off x="0" y="6434138"/>
            <a:ext cx="12192000" cy="423862"/>
          </a:xfrm>
          <a:prstGeom prst="rect">
            <a:avLst/>
          </a:prstGeom>
          <a:solidFill>
            <a:srgbClr val="2584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2296" name="Footer Placeholder 10"/>
          <p:cNvSpPr>
            <a:spLocks noGrp="1"/>
          </p:cNvSpPr>
          <p:nvPr>
            <p:ph type="ftr" sz="quarter" idx="11"/>
          </p:nvPr>
        </p:nvSpPr>
        <p:spPr bwMode="auto">
          <a:xfrm>
            <a:off x="4038600" y="6356350"/>
            <a:ext cx="4114800"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prstClr val="white"/>
                </a:solidFill>
              </a:rPr>
              <a:t>Copyright Child Care Aware® of America.</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9110" y="1702891"/>
            <a:ext cx="5667478" cy="3794374"/>
          </a:xfrm>
          <a:prstGeom prst="rect">
            <a:avLst/>
          </a:prstGeom>
        </p:spPr>
      </p:pic>
    </p:spTree>
    <p:extLst>
      <p:ext uri="{BB962C8B-B14F-4D97-AF65-F5344CB8AC3E}">
        <p14:creationId xmlns:p14="http://schemas.microsoft.com/office/powerpoint/2010/main" val="1429021649"/>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2015_V2" id="{1360B3A7-A415-4560-866D-9B64422889FB}" vid="{E2834359-55AC-43CB-A44A-C5308CB3D25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2015_V2" id="{1360B3A7-A415-4560-866D-9B64422889FB}" vid="{E2834359-55AC-43CB-A44A-C5308CB3D2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2015_PPT_template</Template>
  <TotalTime>2974</TotalTime>
  <Words>4473</Words>
  <Application>Microsoft Office PowerPoint</Application>
  <PresentationFormat>Widescreen</PresentationFormat>
  <Paragraphs>508</Paragraphs>
  <Slides>60</Slides>
  <Notes>55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60</vt:i4>
      </vt:variant>
    </vt:vector>
  </HeadingPairs>
  <TitlesOfParts>
    <vt:vector size="66" baseType="lpstr">
      <vt:lpstr>ＭＳ Ｐゴシック</vt:lpstr>
      <vt:lpstr>Arial</vt:lpstr>
      <vt:lpstr>Calibri</vt:lpstr>
      <vt:lpstr>Calibri Light</vt:lpstr>
      <vt:lpstr>Office Theme</vt:lpstr>
      <vt:lpstr>1_Office Theme</vt:lpstr>
      <vt:lpstr>Pediatric Response Issues in a Disaster</vt:lpstr>
      <vt:lpstr>EMERGENCY Preparedness</vt:lpstr>
      <vt:lpstr>PowerPoint Presentation</vt:lpstr>
      <vt:lpstr>Child Care Resource &amp; Referral Agencies</vt:lpstr>
      <vt:lpstr>CCR&amp;R Role in Preparedness</vt:lpstr>
      <vt:lpstr>CHILD CARE: BY THE NUMBERS</vt:lpstr>
      <vt:lpstr>Current Landscape</vt:lpstr>
      <vt:lpstr>CHILD CARE: DISASTER OVERVIEW</vt:lpstr>
      <vt:lpstr>Child Care and Development Block Grant</vt:lpstr>
      <vt:lpstr>Child Care Development and Block Grant</vt:lpstr>
      <vt:lpstr>CCDBG Requirements</vt:lpstr>
      <vt:lpstr>Pilot Program</vt:lpstr>
      <vt:lpstr>Current Landscape</vt:lpstr>
      <vt:lpstr>Michigan child care Reality</vt:lpstr>
      <vt:lpstr>Michigan child care Reality</vt:lpstr>
      <vt:lpstr>Michigan Child Care Expenses</vt:lpstr>
      <vt:lpstr>Michigan Child Care</vt:lpstr>
      <vt:lpstr>Michigan Child Care</vt:lpstr>
      <vt:lpstr>Michigan Child Care</vt:lpstr>
      <vt:lpstr>Major Disaster Declarations</vt:lpstr>
      <vt:lpstr>Major Disaster Declarations    </vt:lpstr>
      <vt:lpstr>Child Care and Emergencies </vt:lpstr>
      <vt:lpstr>Child Care Recovery &amp; Resiliency</vt:lpstr>
      <vt:lpstr>Child Care Recovery &amp; Resiliency</vt:lpstr>
      <vt:lpstr>Child Care Recovery &amp; Resiliency</vt:lpstr>
      <vt:lpstr>Preparedness Perceptions</vt:lpstr>
      <vt:lpstr>Preparedness Perceptions</vt:lpstr>
      <vt:lpstr>Preparedness Perceptions</vt:lpstr>
      <vt:lpstr>HELP FROM BYSTANDERS</vt:lpstr>
      <vt:lpstr>Help from Bystanders</vt:lpstr>
      <vt:lpstr>Children are Unique</vt:lpstr>
      <vt:lpstr>Impact of Disasters on Children</vt:lpstr>
      <vt:lpstr>Impact of Disasters on Children</vt:lpstr>
      <vt:lpstr>Hurricanes Katrina and Rita</vt:lpstr>
      <vt:lpstr>Hurricanes Katrina and Rita</vt:lpstr>
      <vt:lpstr>Impact: Katrina</vt:lpstr>
      <vt:lpstr>Resource: Camp Noah</vt:lpstr>
      <vt:lpstr>Superstorm Sandy</vt:lpstr>
      <vt:lpstr>SUPERSTORM SANDY</vt:lpstr>
      <vt:lpstr>How Would You Respond?</vt:lpstr>
      <vt:lpstr>PowerPoint Presentation</vt:lpstr>
      <vt:lpstr>How Prepared are Hospitals   for Pediatric Disaster Needs?</vt:lpstr>
      <vt:lpstr>Healthcare Preparedness for Children in Disasters</vt:lpstr>
      <vt:lpstr>Healthcare Preparedness for Children in Disasters</vt:lpstr>
      <vt:lpstr>Pediatric Champion</vt:lpstr>
      <vt:lpstr>Healthcare Preparedness for Children in Disasters</vt:lpstr>
      <vt:lpstr>Healthcare Preparedness for Children in Disasters</vt:lpstr>
      <vt:lpstr>Recommendations: Pediatric Safety</vt:lpstr>
      <vt:lpstr>Recommendations: Drills</vt:lpstr>
      <vt:lpstr>Recommendations: Procedures/Policies</vt:lpstr>
      <vt:lpstr>Other Considerations</vt:lpstr>
      <vt:lpstr>RESOURCES</vt:lpstr>
      <vt:lpstr>Resources: Reunification </vt:lpstr>
      <vt:lpstr>Resources: Reunification </vt:lpstr>
      <vt:lpstr>Help build children’s resilience and ability to cope with crisis through book reading  </vt:lpstr>
      <vt:lpstr>PowerPoint Presentation</vt:lpstr>
      <vt:lpstr>I Survived Series  </vt:lpstr>
      <vt:lpstr>Disaster Lit: the Resource Guide for Disaster Medicine and Public Health</vt:lpstr>
      <vt:lpstr>TRACIE  </vt:lpstr>
      <vt:lpstr>EMERGENCY PREPAREDNESS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here</dc:title>
  <dc:creator>Andrew Roszak</dc:creator>
  <cp:lastModifiedBy>andy</cp:lastModifiedBy>
  <cp:revision>152</cp:revision>
  <dcterms:created xsi:type="dcterms:W3CDTF">2016-01-04T14:59:17Z</dcterms:created>
  <dcterms:modified xsi:type="dcterms:W3CDTF">2016-06-02T02:48:40Z</dcterms:modified>
</cp:coreProperties>
</file>